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sldIdLst>
    <p:sldId id="256" r:id="rId5"/>
    <p:sldId id="267" r:id="rId6"/>
    <p:sldId id="258" r:id="rId7"/>
    <p:sldId id="259" r:id="rId8"/>
    <p:sldId id="260" r:id="rId9"/>
    <p:sldId id="263" r:id="rId10"/>
    <p:sldId id="327" r:id="rId11"/>
    <p:sldId id="328" r:id="rId12"/>
    <p:sldId id="33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2FE9E-EEDD-403D-BF63-16E6FE986CBC}" v="22" dt="2023-04-13T01:32:43.558"/>
    <p1510:client id="{685AB814-36F1-916B-7C57-B82AE8B6CE86}" v="2" dt="2023-04-13T05:25:46.117"/>
    <p1510:client id="{A3ED1BFA-BA85-46E0-84F8-B5649D360E1D}" v="58" dt="2023-04-13T18:26:12.887"/>
    <p1510:client id="{D0512C51-11E8-4BAA-A988-1C3E48FC4F08}" v="23" dt="2023-04-13T23:43:28.2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B8A6-0D66-FF4C-A742-88D5E4155BF8}" type="datetimeFigureOut">
              <a:rPr lang="en-US" smtClean="0"/>
              <a:t>4/13/2023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9E7E5-37F7-2241-B46D-AD2750EF0C2B}" type="slidenum">
              <a:rPr lang="en-US" smtClean="0"/>
              <a:t>‹#›</a:t>
            </a:fld>
            <a:endParaRPr lang="en-US"/>
          </a:p>
        </p:txBody>
      </p:sp>
    </p:spTree>
    <p:extLst>
      <p:ext uri="{BB962C8B-B14F-4D97-AF65-F5344CB8AC3E}">
        <p14:creationId xmlns:p14="http://schemas.microsoft.com/office/powerpoint/2010/main" val="33885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2bd96978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2bd96978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number of complaints sent to the Department of Transportation (not the airlines, mind you) - totaled 13,026 for Q1 2022 versus 3,000 for Q1 2019. The breakdown of complaints with top proportional growth in complaints being Fares, Reservations, Cancellations, and Oversales respectively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09d17d0b3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09d17d0b3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a:t>We would like to improve customer satisfaction and even though the problem is multi-faceted (Fares and Reservations are still the top complaint reasons from customers), cancellations are still at the top 3 and fares complaints are also often coupled with cancellations since sometimes you don’t get a refund for a cancellation when you are in a gray area such as a connected flight is canceled from another airline - so you still had to pay the other flights even though in the end, you could not go on your trip. Therefore, it appears looking into flight cancellations and the reason for those cancellations can help point us in the right direction. As we can see here, the overwhelming reason for flight cancellations in our data for all flights in the US was due to weather conditions. This matches current statistics for canceled flights in the continental US.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9d17d0b3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09d17d0b3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decided to start small - with one airport for one month (January 2016) which is notorious for canceled flights as a busy airport and with harsh weather conditions - we used an engineered feature that took into account both weather type and severity, snow depth, first snow, precipitation and average temperature for that day and assigned these to flights departing from JFK. We then developed a model that can predict a canceled flight based on weather information for that day.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2bd9aac2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2bd9aac2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a:ln>
                  <a:noFill/>
                </a:ln>
                <a:solidFill>
                  <a:srgbClr val="000000"/>
                </a:solidFill>
                <a:effectLst/>
                <a:uLnTx/>
                <a:uFillTx/>
                <a:latin typeface="Arial"/>
                <a:cs typeface="Arial"/>
                <a:sym typeface="Arial"/>
              </a:rPr>
              <a:t>(We made use of amazon web services tools to automate model development and then used a simple explainable algorithm as our final solution since cost and latency are at a minimum this way…)Add in the metrics of accuracy and ability to predict the minority class without getting too technical. A chart/plot would work best and way better than a table. Explain this chart and what it says about the model and the accuracy - show how the rate of correctly predicting canceled flights is high.</a:t>
            </a: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2bd96978a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2bd96978a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in the metrics of accuracy and ability to predict the minority class without getting too technical. A chart/plot would work best and way better than a table. Explain this chart and what it says about the model and the accuracy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09d17d0b3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09d17d0b3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b="1" dirty="0"/>
              <a:t>Call to action - </a:t>
            </a:r>
            <a:endParaRPr lang="en-US" dirty="0"/>
          </a:p>
          <a:p>
            <a:endParaRPr lang="en" b="1" dirty="0"/>
          </a:p>
          <a:p>
            <a:r>
              <a:rPr lang="en-US" sz="1800" dirty="0">
                <a:effectLst/>
                <a:latin typeface="Calibri" panose="020F0502020204030204" pitchFamily="34" charset="0"/>
                <a:ea typeface="PMingLiU" panose="02020500000000000000" pitchFamily="18" charset="-120"/>
                <a:cs typeface="Times New Roman" panose="02020603050405020304" pitchFamily="18" charset="0"/>
              </a:rPr>
              <a:t>Thank you, Mohammed. I am Annie and I will be the next to present. </a:t>
            </a:r>
            <a:r>
              <a:rPr lang="en" dirty="0"/>
              <a:t>Next, we will discuss what is the next best action to take in order to produce actionable output. At the current stage, we used information on different flights and historical weather observations to train the model. While at deployment, we aim to use live data, which is forecasted weather data, in the production environment. That will allow our model to generate more insights ahead of time. For example, if weather forecasts assumed that there would be a heavy storm in four days, this piece of information would then be fed to the model and possibly returned a prediction of flights being cancelled in four days. Thus, more data on forecasted weather data should be gathered before deployment to retrain and improve the model. Ultimately, the model will be able to help airlines </a:t>
            </a:r>
            <a:r>
              <a:rPr lang="en" u="sng" dirty="0"/>
              <a:t>plan in advanc</a:t>
            </a:r>
            <a:r>
              <a:rPr lang="en" dirty="0"/>
              <a:t>e how to adapt to severe weather conditions and make accurate decisions faster.  </a:t>
            </a:r>
            <a:endParaRPr lang="en" dirty="0">
              <a:cs typeface="Calibri"/>
            </a:endParaRPr>
          </a:p>
          <a:p>
            <a:endParaRPr lang="en" b="1" dirty="0">
              <a:cs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09d17d0b3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09d17d0b3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b="1" dirty="0"/>
              <a:t>Long Term Recommendations –</a:t>
            </a:r>
            <a:endParaRPr lang="en-US" dirty="0"/>
          </a:p>
          <a:p>
            <a:endParaRPr lang="en" b="1" dirty="0"/>
          </a:p>
          <a:p>
            <a:r>
              <a:rPr lang="en" dirty="0"/>
              <a:t>Lastly, we will look into what the long-term goals are and what we recommend the model to achieve in the long-term. The goal is to develop a finely tuned predictor function that can predict the likelihood of cancelled flights </a:t>
            </a:r>
            <a:r>
              <a:rPr lang="en" u="sng" dirty="0"/>
              <a:t>based on weather</a:t>
            </a:r>
            <a:r>
              <a:rPr lang="en" dirty="0"/>
              <a:t>. </a:t>
            </a:r>
          </a:p>
          <a:p>
            <a:r>
              <a:rPr lang="en" dirty="0"/>
              <a:t>In the short term, airline operation and management can react quickly and decide on recovery solutions based on the model outputs. It can then help airlines minimize disruption costs such as passenger compensation and reduced revenue. </a:t>
            </a:r>
            <a:endParaRPr lang="en" dirty="0">
              <a:cs typeface="Calibri"/>
            </a:endParaRPr>
          </a:p>
          <a:p>
            <a:r>
              <a:rPr lang="en" dirty="0"/>
              <a:t>While in the long term, airlines can utilize the results and lower the costs for flights that are predicted to have higher probability of disruptions. Of course, customers will be informed at the time of booking by the system so that they can make necessary arrangements based on the purpose of their travel. This will not only serve as an encouragement for customers to take advantage of cheaper airfares, but also prepare them better in case of a flight disruption, thus enhancing the overall customer experience. Ideally, this will help mitigate the top three customers complaints that we mentioned earlier regarding airfares, reservation and cancellation issues. </a:t>
            </a:r>
            <a:endParaRPr lang="en" dirty="0">
              <a:cs typeface="Calibri"/>
            </a:endParaRPr>
          </a:p>
          <a:p>
            <a:r>
              <a:rPr lang="en" dirty="0"/>
              <a:t>Ultimately, airlines will be able to offer their passengers improved traveler experience and customer services, resulting in increased customer loyalty and profitability. Last by not least, we hope everyone can consider the opportunities that can be brought by this project. </a:t>
            </a:r>
            <a:endParaRPr lang="en" dirty="0">
              <a:cs typeface="Calibri"/>
            </a:endParaRPr>
          </a:p>
          <a:p>
            <a:endParaRPr lang="en" b="1" dirty="0">
              <a:cs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09d17d0b3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09d17d0b3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solidFill>
                  <a:srgbClr val="000000"/>
                </a:solidFill>
                <a:effectLst/>
                <a:latin typeface="Calibri" panose="020F0502020204030204" pitchFamily="34" charset="0"/>
                <a:ea typeface="PMingLiU" panose="02020500000000000000" pitchFamily="18" charset="-120"/>
                <a:cs typeface="Calibri" panose="020F0502020204030204" pitchFamily="34" charset="0"/>
              </a:rPr>
              <a:t>And again thank you everyone for your time and here are some references. </a:t>
            </a:r>
            <a:endParaRPr lang="en-US" sz="1800" kern="100" dirty="0">
              <a:effectLst/>
              <a:latin typeface="Calibri" panose="020F0502020204030204" pitchFamily="34" charset="0"/>
              <a:ea typeface="PMingLiU" panose="02020500000000000000" pitchFamily="18" charset="-120"/>
              <a:cs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a:t>Click to edit Master title style</a:t>
            </a:r>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r>
              <a:rPr lang="en-US"/>
              <a:t>Click icon to add picture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99271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r>
              <a:rPr lang="en-US"/>
              <a:t>Click icon to add picture</a:t>
            </a:r>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r>
              <a:rPr lang="en-US"/>
              <a:t>Click icon to add picture</a:t>
            </a:r>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r>
              <a:rPr lang="en-US"/>
              <a:t>Click icon to add picture</a:t>
            </a:r>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r>
              <a:rPr lang="en-US"/>
              <a:t>Click icon to add picture</a:t>
            </a:r>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r>
              <a:rPr lang="en-US"/>
              <a:t>Click icon to add picture</a:t>
            </a:r>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6020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96875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Tree>
    <p:extLst>
      <p:ext uri="{BB962C8B-B14F-4D97-AF65-F5344CB8AC3E}">
        <p14:creationId xmlns:p14="http://schemas.microsoft.com/office/powerpoint/2010/main" val="119759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26214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678303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97863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986123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8091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rmAutofit/>
          </a:bodyPr>
          <a:lstStyle>
            <a:lvl1pPr marL="609570" lvl="0" indent="-457178">
              <a:spcBef>
                <a:spcPts val="0"/>
              </a:spcBef>
              <a:spcAft>
                <a:spcPts val="0"/>
              </a:spcAft>
              <a:buSzPts val="1800"/>
              <a:buChar char="●"/>
              <a:defRPr/>
            </a:lvl1pPr>
            <a:lvl2pPr marL="1219140" lvl="1" indent="-423312">
              <a:spcBef>
                <a:spcPts val="0"/>
              </a:spcBef>
              <a:spcAft>
                <a:spcPts val="0"/>
              </a:spcAft>
              <a:buSzPts val="1400"/>
              <a:buChar char="○"/>
              <a:defRPr/>
            </a:lvl2pPr>
            <a:lvl3pPr marL="1828709" lvl="2" indent="-423312">
              <a:spcBef>
                <a:spcPts val="0"/>
              </a:spcBef>
              <a:spcAft>
                <a:spcPts val="0"/>
              </a:spcAft>
              <a:buSzPts val="1400"/>
              <a:buChar char="■"/>
              <a:defRPr/>
            </a:lvl3pPr>
            <a:lvl4pPr marL="2438278" lvl="3" indent="-423312">
              <a:spcBef>
                <a:spcPts val="0"/>
              </a:spcBef>
              <a:spcAft>
                <a:spcPts val="0"/>
              </a:spcAft>
              <a:buSzPts val="1400"/>
              <a:buChar char="●"/>
              <a:defRPr/>
            </a:lvl4pPr>
            <a:lvl5pPr marL="3047848" lvl="4" indent="-423312">
              <a:spcBef>
                <a:spcPts val="0"/>
              </a:spcBef>
              <a:spcAft>
                <a:spcPts val="0"/>
              </a:spcAft>
              <a:buSzPts val="1400"/>
              <a:buChar char="○"/>
              <a:defRPr/>
            </a:lvl5pPr>
            <a:lvl6pPr marL="3657418" lvl="5" indent="-423312">
              <a:spcBef>
                <a:spcPts val="0"/>
              </a:spcBef>
              <a:spcAft>
                <a:spcPts val="0"/>
              </a:spcAft>
              <a:buSzPts val="1400"/>
              <a:buChar char="■"/>
              <a:defRPr/>
            </a:lvl6pPr>
            <a:lvl7pPr marL="4266987" lvl="6" indent="-423312">
              <a:spcBef>
                <a:spcPts val="0"/>
              </a:spcBef>
              <a:spcAft>
                <a:spcPts val="0"/>
              </a:spcAft>
              <a:buSzPts val="1400"/>
              <a:buChar char="●"/>
              <a:defRPr/>
            </a:lvl7pPr>
            <a:lvl8pPr marL="4876557" lvl="7" indent="-423312">
              <a:spcBef>
                <a:spcPts val="0"/>
              </a:spcBef>
              <a:spcAft>
                <a:spcPts val="0"/>
              </a:spcAft>
              <a:buSzPts val="1400"/>
              <a:buChar char="○"/>
              <a:defRPr/>
            </a:lvl8pPr>
            <a:lvl9pPr marL="5486126" lvl="8" indent="-423312">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681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r>
              <a:rPr lang="en-US"/>
              <a:t>Click icon to add picture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9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a:t>Click to edit Master title style</a:t>
            </a: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r>
              <a:rPr lang="en-US"/>
              <a:t>Click icon to add picture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01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375130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5116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1754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69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r>
              <a:rPr lang="en-US"/>
              <a:t>Click icon to add picture</a:t>
            </a:r>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r>
              <a:rPr lang="en-US"/>
              <a:t>Click icon to add picture</a:t>
            </a:r>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r>
              <a:rPr lang="en-US"/>
              <a:t>Click icon to add picture</a:t>
            </a:r>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r>
              <a:rPr lang="en-US"/>
              <a:t>Click icon to add picture</a:t>
            </a:r>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187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2" r:id="rId5"/>
    <p:sldLayoutId id="2147483663" r:id="rId6"/>
    <p:sldLayoutId id="2147483661" r:id="rId7"/>
    <p:sldLayoutId id="2147483666" r:id="rId8"/>
    <p:sldLayoutId id="2147483664" r:id="rId9"/>
    <p:sldLayoutId id="2147483665" r:id="rId10"/>
    <p:sldLayoutId id="2147483667" r:id="rId11"/>
    <p:sldLayoutId id="2147483668" r:id="rId12"/>
    <p:sldLayoutId id="2147483669" r:id="rId13"/>
    <p:sldLayoutId id="2147483681" r:id="rId14"/>
    <p:sldLayoutId id="2147483680" r:id="rId15"/>
    <p:sldLayoutId id="2147483679" r:id="rId16"/>
    <p:sldLayoutId id="2147483678" r:id="rId17"/>
    <p:sldLayoutId id="2147483677" r:id="rId18"/>
    <p:sldLayoutId id="2147483676" r:id="rId19"/>
    <p:sldLayoutId id="2147483675" r:id="rId20"/>
    <p:sldLayoutId id="2147483674" r:id="rId21"/>
    <p:sldLayoutId id="2147483670" r:id="rId22"/>
    <p:sldLayoutId id="2147483671" r:id="rId23"/>
    <p:sldLayoutId id="2147483655" r:id="rId24"/>
    <p:sldLayoutId id="2147483656" r:id="rId25"/>
    <p:sldLayoutId id="2147483672" r:id="rId26"/>
    <p:sldLayoutId id="2147483673" r:id="rId27"/>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432"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guide id="17" pos="3940" userDrawn="1">
          <p15:clr>
            <a:srgbClr val="F26B43"/>
          </p15:clr>
        </p15:guide>
        <p15:guide id="18" pos="72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7.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27.xml"/><Relationship Id="rId7" Type="http://schemas.openxmlformats.org/officeDocument/2006/relationships/image" Target="../media/image12.jpeg"/><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notesSlide" Target="../notesSlides/notesSlide4.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5.m4a"/><Relationship Id="rId7" Type="http://schemas.openxmlformats.org/officeDocument/2006/relationships/image" Target="../media/image16.jpe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5.xml"/><Relationship Id="rId10" Type="http://schemas.openxmlformats.org/officeDocument/2006/relationships/image" Target="../media/image7.png"/><Relationship Id="rId4" Type="http://schemas.openxmlformats.org/officeDocument/2006/relationships/slideLayout" Target="../slideLayouts/slideLayout27.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8.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7.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7.xml"/><Relationship Id="rId7" Type="http://schemas.openxmlformats.org/officeDocument/2006/relationships/image" Target="../media/image22.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weather.gov/wrh/Climate?wfo=okx" TargetMode="External"/><Relationship Id="rId3" Type="http://schemas.openxmlformats.org/officeDocument/2006/relationships/slideLayout" Target="../slideLayouts/slideLayout27.xml"/><Relationship Id="rId7" Type="http://schemas.openxmlformats.org/officeDocument/2006/relationships/image" Target="../media/image6.png"/><Relationship Id="rId12" Type="http://schemas.openxmlformats.org/officeDocument/2006/relationships/hyperlink" Target="https://dl.acm.org/doi/10.1145/3292500.3330755"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2.svg"/><Relationship Id="rId11" Type="http://schemas.openxmlformats.org/officeDocument/2006/relationships/hyperlink" Target="https://relational.fit.cvut.cz/dataset/Airline" TargetMode="External"/><Relationship Id="rId5" Type="http://schemas.openxmlformats.org/officeDocument/2006/relationships/image" Target="../media/image21.png"/><Relationship Id="rId10" Type="http://schemas.openxmlformats.org/officeDocument/2006/relationships/hyperlink" Target="https://fee.org/articles/consumer-complaints-are-up-300-at-airlines-what-s-going-on/" TargetMode="External"/><Relationship Id="rId4" Type="http://schemas.openxmlformats.org/officeDocument/2006/relationships/notesSlide" Target="../notesSlides/notesSlide9.xml"/><Relationship Id="rId9" Type="http://schemas.openxmlformats.org/officeDocument/2006/relationships/hyperlink" Target="https://www.fox61.com/article/travel/bucket-list/airlines-waive-fees-to-change-flights-leading-up-to-snow-storm/520-5097a9e4-071d-49e6-8d0b-242dd7efdd6f" TargetMode="External"/><Relationship Id="rId14" Type="http://schemas.openxmlformats.org/officeDocument/2006/relationships/hyperlink" Target="https://www.kaggle.com/datasets/sobhanmoosavi/us-weather-ev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4" name="Google Shape;64;p13"/>
          <p:cNvPicPr preferRelativeResize="0"/>
          <p:nvPr/>
        </p:nvPicPr>
        <p:blipFill rotWithShape="1">
          <a:blip r:embed="rId5">
            <a:alphaModFix amt="60000"/>
          </a:blip>
          <a:srcRect/>
          <a:stretch/>
        </p:blipFill>
        <p:spPr>
          <a:xfrm>
            <a:off x="27" y="13"/>
            <a:ext cx="12191973" cy="6857987"/>
          </a:xfrm>
          <a:prstGeom prst="rect">
            <a:avLst/>
          </a:prstGeom>
          <a:noFill/>
        </p:spPr>
      </p:pic>
      <p:sp>
        <p:nvSpPr>
          <p:cNvPr id="62" name="Google Shape;62;p13"/>
          <p:cNvSpPr txBox="1">
            <a:spLocks noGrp="1"/>
          </p:cNvSpPr>
          <p:nvPr>
            <p:ph type="ctrTitle"/>
          </p:nvPr>
        </p:nvSpPr>
        <p:spPr>
          <a:xfrm>
            <a:off x="838199" y="1671570"/>
            <a:ext cx="5155261" cy="4072044"/>
          </a:xfrm>
          <a:prstGeom prst="rect">
            <a:avLst/>
          </a:prstGeom>
        </p:spPr>
        <p:txBody>
          <a:bodyPr spcFirstLastPara="1" vert="horz" lIns="91440" tIns="45720" rIns="91440" bIns="45720" rtlCol="0" anchor="t" anchorCtr="0">
            <a:normAutofit/>
          </a:bodyPr>
          <a:lstStyle/>
          <a:p>
            <a:pPr algn="ctr">
              <a:lnSpc>
                <a:spcPct val="90000"/>
              </a:lnSpc>
            </a:pPr>
            <a:r>
              <a:rPr lang="en-US" sz="4400">
                <a:solidFill>
                  <a:srgbClr val="FFFFFF"/>
                </a:solidFill>
                <a:latin typeface="Euphemia" panose="020B0604020202020204" pitchFamily="34" charset="0"/>
              </a:rPr>
              <a:t>Flight Research </a:t>
            </a:r>
            <a:br>
              <a:rPr lang="en-US" sz="4400">
                <a:solidFill>
                  <a:srgbClr val="FFFFFF"/>
                </a:solidFill>
                <a:latin typeface="Euphemia" panose="020B0604020202020204" pitchFamily="34" charset="0"/>
              </a:rPr>
            </a:br>
            <a:r>
              <a:rPr lang="en-US" sz="4400">
                <a:solidFill>
                  <a:srgbClr val="FFFFFF"/>
                </a:solidFill>
                <a:latin typeface="Euphemia" panose="020B0604020202020204" pitchFamily="34" charset="0"/>
              </a:rPr>
              <a:t>&amp; </a:t>
            </a:r>
            <a:br>
              <a:rPr lang="en-US" sz="4400">
                <a:solidFill>
                  <a:srgbClr val="FFFFFF"/>
                </a:solidFill>
                <a:latin typeface="Euphemia" panose="020B0604020202020204" pitchFamily="34" charset="0"/>
              </a:rPr>
            </a:br>
            <a:r>
              <a:rPr lang="en-US" sz="4400">
                <a:solidFill>
                  <a:srgbClr val="FFFFFF"/>
                </a:solidFill>
                <a:latin typeface="Euphemia" panose="020B0604020202020204" pitchFamily="34" charset="0"/>
              </a:rPr>
              <a:t>Analytics Group</a:t>
            </a:r>
          </a:p>
        </p:txBody>
      </p:sp>
      <p:pic>
        <p:nvPicPr>
          <p:cNvPr id="65" name="Google Shape;65;p13"/>
          <p:cNvPicPr preferRelativeResize="0"/>
          <p:nvPr/>
        </p:nvPicPr>
        <p:blipFill>
          <a:blip r:embed="rId6">
            <a:alphaModFix/>
          </a:blip>
          <a:stretch>
            <a:fillRect/>
          </a:stretch>
        </p:blipFill>
        <p:spPr>
          <a:xfrm>
            <a:off x="10814884" y="5743614"/>
            <a:ext cx="968799" cy="772173"/>
          </a:xfrm>
          <a:prstGeom prst="rect">
            <a:avLst/>
          </a:prstGeom>
          <a:noFill/>
          <a:ln>
            <a:noFill/>
          </a:ln>
        </p:spPr>
      </p:pic>
      <p:sp>
        <p:nvSpPr>
          <p:cNvPr id="63" name="Google Shape;63;p13"/>
          <p:cNvSpPr txBox="1">
            <a:spLocks noGrp="1"/>
          </p:cNvSpPr>
          <p:nvPr>
            <p:ph type="subTitle" idx="1"/>
          </p:nvPr>
        </p:nvSpPr>
        <p:spPr>
          <a:xfrm>
            <a:off x="1100051" y="4455620"/>
            <a:ext cx="10058400" cy="1143000"/>
          </a:xfrm>
          <a:prstGeom prst="rect">
            <a:avLst/>
          </a:prstGeom>
        </p:spPr>
        <p:txBody>
          <a:bodyPr spcFirstLastPara="1" vert="horz" lIns="121900" tIns="121900" rIns="121900" bIns="121900" rtlCol="0" anchorCtr="0">
            <a:normAutofit fontScale="92500" lnSpcReduction="20000"/>
          </a:bodyPr>
          <a:lstStyle/>
          <a:p>
            <a:pPr>
              <a:spcBef>
                <a:spcPts val="0"/>
              </a:spcBef>
              <a:spcAft>
                <a:spcPts val="800"/>
              </a:spcAft>
            </a:pPr>
            <a:r>
              <a:rPr lang="en-US" sz="1800">
                <a:solidFill>
                  <a:schemeClr val="accent5"/>
                </a:solidFill>
                <a:latin typeface="Euphemia" panose="020B0503040102020104" pitchFamily="34" charset="0"/>
              </a:rPr>
              <a:t>Annie Chan</a:t>
            </a:r>
          </a:p>
          <a:p>
            <a:pPr>
              <a:spcBef>
                <a:spcPts val="0"/>
              </a:spcBef>
              <a:spcAft>
                <a:spcPts val="800"/>
              </a:spcAft>
            </a:pPr>
            <a:r>
              <a:rPr lang="en-US" sz="1800">
                <a:solidFill>
                  <a:schemeClr val="accent5"/>
                </a:solidFill>
                <a:latin typeface="Euphemia" panose="020B0503040102020104" pitchFamily="34" charset="0"/>
              </a:rPr>
              <a:t>Azucena </a:t>
            </a:r>
            <a:r>
              <a:rPr lang="en-US" sz="1800" err="1">
                <a:solidFill>
                  <a:schemeClr val="accent5"/>
                </a:solidFill>
                <a:latin typeface="Euphemia" panose="020B0503040102020104" pitchFamily="34" charset="0"/>
              </a:rPr>
              <a:t>Faus</a:t>
            </a:r>
            <a:endParaRPr lang="en-US" sz="1800">
              <a:solidFill>
                <a:schemeClr val="accent5"/>
              </a:solidFill>
              <a:latin typeface="Euphemia" panose="020B0503040102020104" pitchFamily="34" charset="0"/>
            </a:endParaRPr>
          </a:p>
          <a:p>
            <a:pPr>
              <a:spcBef>
                <a:spcPts val="0"/>
              </a:spcBef>
              <a:spcAft>
                <a:spcPts val="800"/>
              </a:spcAft>
            </a:pPr>
            <a:r>
              <a:rPr lang="en-US" sz="1800">
                <a:solidFill>
                  <a:schemeClr val="accent5"/>
                </a:solidFill>
                <a:latin typeface="Euphemia" panose="020B0503040102020104" pitchFamily="34" charset="0"/>
              </a:rPr>
              <a:t>Mohammad Mahmoudighaznavi</a:t>
            </a:r>
          </a:p>
        </p:txBody>
      </p:sp>
      <p:pic>
        <p:nvPicPr>
          <p:cNvPr id="4" name="Recording (32)">
            <a:hlinkClick r:id="" action="ppaction://media"/>
            <a:extLst>
              <a:ext uri="{FF2B5EF4-FFF2-40B4-BE49-F238E27FC236}">
                <a16:creationId xmlns:a16="http://schemas.microsoft.com/office/drawing/2014/main" id="{ED867FA7-37BF-1A6F-6444-8F8FD4D82C1A}"/>
              </a:ext>
            </a:extLst>
          </p:cNvPr>
          <p:cNvPicPr>
            <a:picLocks noChangeAspect="1"/>
          </p:cNvPicPr>
          <p:nvPr>
            <a:audioFile r:link="rId1"/>
            <p:extLst>
              <p:ext uri="{DAA4B4D4-6D71-4841-9C94-3DE7FCFB9230}">
                <p14:media xmlns:p14="http://schemas.microsoft.com/office/powerpoint/2010/main" r:embed="rId2">
                  <p14:trim st="1658"/>
                </p14:media>
              </p:ext>
            </p:extLst>
          </p:nvPr>
        </p:nvPicPr>
        <p:blipFill>
          <a:blip r:embed="rId7"/>
          <a:stretch>
            <a:fillRect/>
          </a:stretch>
        </p:blipFill>
        <p:spPr>
          <a:xfrm>
            <a:off x="10029557" y="59265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659230" y="1013721"/>
            <a:ext cx="10869751" cy="1237299"/>
          </a:xfrm>
          <a:prstGeom prst="rect">
            <a:avLst/>
          </a:prstGeom>
        </p:spPr>
        <p:txBody>
          <a:bodyPr spcFirstLastPara="1" vert="horz" wrap="square" lIns="91440" tIns="45720" rIns="91440" bIns="45720" rtlCol="0" anchor="b" anchorCtr="0">
            <a:normAutofit/>
          </a:bodyPr>
          <a:lstStyle/>
          <a:p>
            <a:pPr algn="ctr">
              <a:spcBef>
                <a:spcPct val="0"/>
              </a:spcBef>
            </a:pPr>
            <a:r>
              <a:rPr lang="en-US" sz="2600" cap="all" spc="-67">
                <a:latin typeface="Euphemia"/>
              </a:rPr>
              <a:t>Customer satisfaction is at an all-time low - rates of complaints sent to the Department of Transportation are on the rise</a:t>
            </a:r>
          </a:p>
        </p:txBody>
      </p:sp>
      <p:pic>
        <p:nvPicPr>
          <p:cNvPr id="71" name="Google Shape;71;p14"/>
          <p:cNvPicPr preferRelativeResize="0"/>
          <p:nvPr/>
        </p:nvPicPr>
        <p:blipFill>
          <a:blip r:embed="rId5"/>
          <a:stretch>
            <a:fillRect/>
          </a:stretch>
        </p:blipFill>
        <p:spPr>
          <a:xfrm>
            <a:off x="1761337" y="2387382"/>
            <a:ext cx="8669725" cy="3780727"/>
          </a:xfrm>
          <a:prstGeom prst="rect">
            <a:avLst/>
          </a:prstGeom>
          <a:noFill/>
        </p:spPr>
      </p:pic>
      <p:sp>
        <p:nvSpPr>
          <p:cNvPr id="72" name="Google Shape;72;p14"/>
          <p:cNvSpPr txBox="1"/>
          <p:nvPr/>
        </p:nvSpPr>
        <p:spPr>
          <a:xfrm>
            <a:off x="492371" y="2653802"/>
            <a:ext cx="3084844" cy="3335519"/>
          </a:xfrm>
          <a:prstGeom prst="rect">
            <a:avLst/>
          </a:prstGeom>
        </p:spPr>
        <p:txBody>
          <a:bodyPr spcFirstLastPara="1" vert="horz" lIns="0" tIns="60960" rIns="0" bIns="60960" rtlCol="0" anchorCtr="0">
            <a:normAutofit/>
          </a:bodyPr>
          <a:lstStyle/>
          <a:p>
            <a:pPr defTabSz="1219140">
              <a:lnSpc>
                <a:spcPct val="90000"/>
              </a:lnSpc>
              <a:spcAft>
                <a:spcPts val="800"/>
              </a:spcAft>
              <a:buClr>
                <a:srgbClr val="897B61"/>
              </a:buClr>
            </a:pPr>
            <a:endParaRPr lang="en-US" sz="1467">
              <a:solidFill>
                <a:srgbClr val="FFFFFF"/>
              </a:solidFill>
              <a:latin typeface="Franklin Gothic Book" panose="020B0503020102020204"/>
              <a:sym typeface="Open Sans"/>
            </a:endParaRPr>
          </a:p>
        </p:txBody>
      </p:sp>
      <p:pic>
        <p:nvPicPr>
          <p:cNvPr id="73" name="Google Shape;73;p14"/>
          <p:cNvPicPr preferRelativeResize="0"/>
          <p:nvPr/>
        </p:nvPicPr>
        <p:blipFill>
          <a:blip r:embed="rId6">
            <a:alphaModFix/>
          </a:blip>
          <a:stretch>
            <a:fillRect/>
          </a:stretch>
        </p:blipFill>
        <p:spPr>
          <a:xfrm>
            <a:off x="521874" y="5844279"/>
            <a:ext cx="780715" cy="641613"/>
          </a:xfrm>
          <a:prstGeom prst="rect">
            <a:avLst/>
          </a:prstGeom>
          <a:noFill/>
          <a:ln>
            <a:noFill/>
          </a:ln>
        </p:spPr>
      </p:pic>
      <p:sp>
        <p:nvSpPr>
          <p:cNvPr id="3" name="TextBox 2">
            <a:extLst>
              <a:ext uri="{FF2B5EF4-FFF2-40B4-BE49-F238E27FC236}">
                <a16:creationId xmlns:a16="http://schemas.microsoft.com/office/drawing/2014/main" id="{0C7EADBD-8A04-EAA2-FBFE-32EB26178BA0}"/>
              </a:ext>
            </a:extLst>
          </p:cNvPr>
          <p:cNvSpPr txBox="1"/>
          <p:nvPr/>
        </p:nvSpPr>
        <p:spPr>
          <a:xfrm>
            <a:off x="9347201" y="6554904"/>
            <a:ext cx="2192899" cy="295530"/>
          </a:xfrm>
          <a:prstGeom prst="rect">
            <a:avLst/>
          </a:prstGeom>
          <a:noFill/>
        </p:spPr>
        <p:txBody>
          <a:bodyPr wrap="square">
            <a:spAutoFit/>
          </a:bodyPr>
          <a:lstStyle/>
          <a:p>
            <a:pPr defTabSz="1219140">
              <a:lnSpc>
                <a:spcPct val="90000"/>
              </a:lnSpc>
              <a:spcAft>
                <a:spcPts val="800"/>
              </a:spcAft>
              <a:buClr>
                <a:srgbClr val="B5AE53"/>
              </a:buClr>
              <a:defRPr/>
            </a:pPr>
            <a:r>
              <a:rPr lang="en-US" sz="1467">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Business Problem</a:t>
            </a:r>
          </a:p>
        </p:txBody>
      </p:sp>
      <p:pic>
        <p:nvPicPr>
          <p:cNvPr id="4" name="Recording (40)">
            <a:hlinkClick r:id="" action="ppaction://media"/>
            <a:extLst>
              <a:ext uri="{FF2B5EF4-FFF2-40B4-BE49-F238E27FC236}">
                <a16:creationId xmlns:a16="http://schemas.microsoft.com/office/drawing/2014/main" id="{CFA3C975-FDEF-974B-7ADA-54152A45B8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89810" y="5898708"/>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8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oogle Shape;78;p15"/>
          <p:cNvSpPr txBox="1">
            <a:spLocks noGrp="1"/>
          </p:cNvSpPr>
          <p:nvPr>
            <p:ph type="title"/>
          </p:nvPr>
        </p:nvSpPr>
        <p:spPr>
          <a:xfrm>
            <a:off x="1028700" y="1967266"/>
            <a:ext cx="2628900" cy="2547257"/>
          </a:xfrm>
          <a:prstGeom prst="rect">
            <a:avLst/>
          </a:prstGeom>
          <a:noFill/>
        </p:spPr>
        <p:txBody>
          <a:bodyPr spcFirstLastPara="1" vert="horz" lIns="91440" tIns="45720" rIns="91440" bIns="45720" rtlCol="0" anchor="ctr" anchorCtr="0">
            <a:normAutofit/>
          </a:bodyPr>
          <a:lstStyle/>
          <a:p>
            <a:pPr algn="ctr">
              <a:spcBef>
                <a:spcPct val="0"/>
              </a:spcBef>
            </a:pPr>
            <a:r>
              <a:rPr lang="en-US" sz="3300" kern="1200" spc="-67">
                <a:solidFill>
                  <a:srgbClr val="FFFFFF"/>
                </a:solidFill>
                <a:latin typeface="Euphemia" panose="020B0503040102020104" pitchFamily="34" charset="0"/>
              </a:rPr>
              <a:t>Most flight cancellations are due to weather conditions</a:t>
            </a:r>
          </a:p>
        </p:txBody>
      </p:sp>
      <p:pic>
        <p:nvPicPr>
          <p:cNvPr id="79" name="Google Shape;79;p15" descr="Chart, bar chart&#10;&#10;Description automatically generated"/>
          <p:cNvPicPr preferRelativeResize="0"/>
          <p:nvPr/>
        </p:nvPicPr>
        <p:blipFill>
          <a:blip r:embed="rId5"/>
          <a:stretch>
            <a:fillRect/>
          </a:stretch>
        </p:blipFill>
        <p:spPr>
          <a:xfrm>
            <a:off x="4777316" y="834218"/>
            <a:ext cx="6780700" cy="5187235"/>
          </a:xfrm>
          <a:prstGeom prst="rect">
            <a:avLst/>
          </a:prstGeom>
          <a:noFill/>
        </p:spPr>
      </p:pic>
      <p:sp>
        <p:nvSpPr>
          <p:cNvPr id="3" name="TextBox 2">
            <a:extLst>
              <a:ext uri="{FF2B5EF4-FFF2-40B4-BE49-F238E27FC236}">
                <a16:creationId xmlns:a16="http://schemas.microsoft.com/office/drawing/2014/main" id="{0C5B827C-DBB3-9B28-F366-47687BC44767}"/>
              </a:ext>
            </a:extLst>
          </p:cNvPr>
          <p:cNvSpPr txBox="1"/>
          <p:nvPr/>
        </p:nvSpPr>
        <p:spPr>
          <a:xfrm>
            <a:off x="6411685" y="2198914"/>
            <a:ext cx="5127172" cy="3670180"/>
          </a:xfrm>
          <a:prstGeom prst="rect">
            <a:avLst/>
          </a:prstGeom>
        </p:spPr>
        <p:txBody>
          <a:bodyPr vert="horz" lIns="0" tIns="60960" rIns="0" bIns="60960" rtlCol="0">
            <a:normAutofit/>
          </a:bodyPr>
          <a:lstStyle/>
          <a:p>
            <a:pPr defTabSz="1219170">
              <a:lnSpc>
                <a:spcPct val="90000"/>
              </a:lnSpc>
              <a:spcAft>
                <a:spcPts val="800"/>
              </a:spcAft>
              <a:buClr>
                <a:schemeClr val="accent3"/>
              </a:buClr>
              <a:defRPr/>
            </a:pPr>
            <a:endParaRPr lang="en-US" sz="2400">
              <a:solidFill>
                <a:schemeClr val="tx1">
                  <a:lumMod val="75000"/>
                  <a:lumOff val="25000"/>
                </a:schemeClr>
              </a:solidFill>
              <a:sym typeface="Open Sans"/>
            </a:endParaRPr>
          </a:p>
        </p:txBody>
      </p:sp>
      <p:pic>
        <p:nvPicPr>
          <p:cNvPr id="81" name="Google Shape;81;p15"/>
          <p:cNvPicPr preferRelativeResize="0"/>
          <p:nvPr/>
        </p:nvPicPr>
        <p:blipFill>
          <a:blip r:embed="rId6">
            <a:alphaModFix/>
          </a:blip>
          <a:stretch>
            <a:fillRect/>
          </a:stretch>
        </p:blipFill>
        <p:spPr>
          <a:xfrm>
            <a:off x="465716" y="5788241"/>
            <a:ext cx="735011" cy="676187"/>
          </a:xfrm>
          <a:prstGeom prst="rect">
            <a:avLst/>
          </a:prstGeom>
          <a:noFill/>
          <a:ln>
            <a:noFill/>
          </a:ln>
        </p:spPr>
      </p:pic>
      <p:sp>
        <p:nvSpPr>
          <p:cNvPr id="5" name="TextBox 4">
            <a:extLst>
              <a:ext uri="{FF2B5EF4-FFF2-40B4-BE49-F238E27FC236}">
                <a16:creationId xmlns:a16="http://schemas.microsoft.com/office/drawing/2014/main" id="{2C22082D-11C6-B7B9-A0F4-B61596ABB82B}"/>
              </a:ext>
            </a:extLst>
          </p:cNvPr>
          <p:cNvSpPr txBox="1"/>
          <p:nvPr/>
        </p:nvSpPr>
        <p:spPr>
          <a:xfrm>
            <a:off x="9772073" y="6447040"/>
            <a:ext cx="1219200" cy="318100"/>
          </a:xfrm>
          <a:prstGeom prst="rect">
            <a:avLst/>
          </a:prstGeom>
          <a:noFill/>
        </p:spPr>
        <p:txBody>
          <a:bodyPr wrap="square">
            <a:spAutoFit/>
          </a:bodyPr>
          <a:lstStyle/>
          <a:p>
            <a:pPr>
              <a:spcAft>
                <a:spcPts val="600"/>
              </a:spcAft>
            </a:pPr>
            <a:r>
              <a:rPr lang="en-US" sz="1467">
                <a:solidFill>
                  <a:prstClr val="white">
                    <a:lumMod val="75000"/>
                    <a:lumOff val="25000"/>
                  </a:prstClr>
                </a:solidFill>
                <a:latin typeface="Open Sans" panose="020B0606030504020204" pitchFamily="34" charset="0"/>
                <a:ea typeface="Open Sans" panose="020B0606030504020204" pitchFamily="34" charset="0"/>
                <a:cs typeface="Open Sans" panose="020B0606030504020204" pitchFamily="34" charset="0"/>
                <a:sym typeface="Open Sans"/>
              </a:rPr>
              <a:t>Insights</a:t>
            </a:r>
            <a:endParaRPr lang="en-US" sz="1467">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3FA2AD10-153E-1365-BD34-6233249A9775}"/>
              </a:ext>
            </a:extLst>
          </p:cNvPr>
          <p:cNvSpPr txBox="1"/>
          <p:nvPr/>
        </p:nvSpPr>
        <p:spPr>
          <a:xfrm>
            <a:off x="9627636" y="6488668"/>
            <a:ext cx="6096000" cy="276999"/>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sym typeface="Open Sans"/>
              </a:rPr>
              <a:t>Insights</a:t>
            </a:r>
            <a:endParaRPr kumimoji="0" lang="en-US" sz="12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 name="Recording (53)">
            <a:hlinkClick r:id="" action="ppaction://media"/>
            <a:extLst>
              <a:ext uri="{FF2B5EF4-FFF2-40B4-BE49-F238E27FC236}">
                <a16:creationId xmlns:a16="http://schemas.microsoft.com/office/drawing/2014/main" id="{59233EF6-78B8-A770-7CDD-9C35C06F38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32457" y="5929909"/>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212920" y="512214"/>
            <a:ext cx="11360800" cy="1434933"/>
          </a:xfrm>
          <a:prstGeom prst="rect">
            <a:avLst/>
          </a:prstGeom>
        </p:spPr>
        <p:txBody>
          <a:bodyPr spcFirstLastPara="1" vert="horz" wrap="square" lIns="121900" tIns="121900" rIns="121900" bIns="121900" rtlCol="0" anchor="t" anchorCtr="0">
            <a:normAutofit/>
          </a:bodyPr>
          <a:lstStyle/>
          <a:p>
            <a:pPr algn="ctr"/>
            <a:r>
              <a:rPr lang="en" sz="2400">
                <a:latin typeface="Euphemia" panose="020B0503040102020104" pitchFamily="34" charset="0"/>
              </a:rPr>
              <a:t>Develop an algorithm that predicts the likelihood of flight cancellations for JFK airport, using known weather conditions for those flights.</a:t>
            </a:r>
            <a:endParaRPr sz="2400">
              <a:latin typeface="Euphemia" panose="020B0503040102020104" pitchFamily="34" charset="0"/>
            </a:endParaRPr>
          </a:p>
        </p:txBody>
      </p:sp>
      <p:sp>
        <p:nvSpPr>
          <p:cNvPr id="87" name="Google Shape;87;p16"/>
          <p:cNvSpPr txBox="1"/>
          <p:nvPr/>
        </p:nvSpPr>
        <p:spPr>
          <a:xfrm>
            <a:off x="10059200" y="6417189"/>
            <a:ext cx="2132800" cy="430847"/>
          </a:xfrm>
          <a:prstGeom prst="rect">
            <a:avLst/>
          </a:prstGeom>
          <a:noFill/>
          <a:ln>
            <a:noFill/>
          </a:ln>
        </p:spPr>
        <p:txBody>
          <a:bodyPr spcFirstLastPara="1" wrap="square" lIns="121900" tIns="121900" rIns="121900" bIns="121900" anchor="t" anchorCtr="0">
            <a:spAutoFit/>
          </a:bodyPr>
          <a:lstStyle/>
          <a:p>
            <a:r>
              <a:rPr lang="en" sz="1200">
                <a:solidFill>
                  <a:schemeClr val="bg1"/>
                </a:solidFill>
                <a:latin typeface="Open Sans"/>
                <a:ea typeface="Open Sans"/>
                <a:cs typeface="Open Sans"/>
                <a:sym typeface="Open Sans"/>
              </a:rPr>
              <a:t>Our Solution</a:t>
            </a:r>
            <a:endParaRPr sz="1200">
              <a:solidFill>
                <a:schemeClr val="bg1"/>
              </a:solidFill>
              <a:latin typeface="Open Sans"/>
              <a:ea typeface="Open Sans"/>
              <a:cs typeface="Open Sans"/>
              <a:sym typeface="Open Sans"/>
            </a:endParaRPr>
          </a:p>
        </p:txBody>
      </p:sp>
      <p:pic>
        <p:nvPicPr>
          <p:cNvPr id="88" name="Google Shape;88;p16"/>
          <p:cNvPicPr preferRelativeResize="0"/>
          <p:nvPr/>
        </p:nvPicPr>
        <p:blipFill>
          <a:blip r:embed="rId5">
            <a:alphaModFix/>
          </a:blip>
          <a:stretch>
            <a:fillRect/>
          </a:stretch>
        </p:blipFill>
        <p:spPr>
          <a:xfrm>
            <a:off x="7381941" y="2429063"/>
            <a:ext cx="4316050" cy="2989297"/>
          </a:xfrm>
          <a:prstGeom prst="rect">
            <a:avLst/>
          </a:prstGeom>
          <a:noFill/>
          <a:ln>
            <a:noFill/>
          </a:ln>
        </p:spPr>
      </p:pic>
      <p:pic>
        <p:nvPicPr>
          <p:cNvPr id="89" name="Google Shape;89;p16"/>
          <p:cNvPicPr preferRelativeResize="0"/>
          <p:nvPr/>
        </p:nvPicPr>
        <p:blipFill>
          <a:blip r:embed="rId6">
            <a:alphaModFix/>
          </a:blip>
          <a:stretch>
            <a:fillRect/>
          </a:stretch>
        </p:blipFill>
        <p:spPr>
          <a:xfrm>
            <a:off x="523101" y="1516300"/>
            <a:ext cx="3922265" cy="2206267"/>
          </a:xfrm>
          <a:prstGeom prst="rect">
            <a:avLst/>
          </a:prstGeom>
          <a:noFill/>
          <a:ln>
            <a:noFill/>
          </a:ln>
        </p:spPr>
      </p:pic>
      <p:pic>
        <p:nvPicPr>
          <p:cNvPr id="90" name="Google Shape;90;p16"/>
          <p:cNvPicPr preferRelativeResize="0"/>
          <p:nvPr/>
        </p:nvPicPr>
        <p:blipFill>
          <a:blip r:embed="rId7">
            <a:alphaModFix/>
          </a:blip>
          <a:stretch>
            <a:fillRect/>
          </a:stretch>
        </p:blipFill>
        <p:spPr>
          <a:xfrm>
            <a:off x="2652034" y="2874750"/>
            <a:ext cx="3922265" cy="2614852"/>
          </a:xfrm>
          <a:prstGeom prst="rect">
            <a:avLst/>
          </a:prstGeom>
          <a:noFill/>
          <a:ln>
            <a:noFill/>
          </a:ln>
        </p:spPr>
      </p:pic>
      <p:pic>
        <p:nvPicPr>
          <p:cNvPr id="91" name="Google Shape;91;p16"/>
          <p:cNvPicPr preferRelativeResize="0"/>
          <p:nvPr/>
        </p:nvPicPr>
        <p:blipFill>
          <a:blip r:embed="rId8">
            <a:alphaModFix/>
          </a:blip>
          <a:stretch>
            <a:fillRect/>
          </a:stretch>
        </p:blipFill>
        <p:spPr>
          <a:xfrm>
            <a:off x="753033" y="3965734"/>
            <a:ext cx="3462400" cy="2302865"/>
          </a:xfrm>
          <a:prstGeom prst="rect">
            <a:avLst/>
          </a:prstGeom>
          <a:noFill/>
          <a:ln>
            <a:noFill/>
          </a:ln>
        </p:spPr>
      </p:pic>
      <p:pic>
        <p:nvPicPr>
          <p:cNvPr id="3" name="Picture 2">
            <a:extLst>
              <a:ext uri="{FF2B5EF4-FFF2-40B4-BE49-F238E27FC236}">
                <a16:creationId xmlns:a16="http://schemas.microsoft.com/office/drawing/2014/main" id="{4CB5FF9C-36B1-CA40-FCA4-DCEEC5D7EE75}"/>
              </a:ext>
            </a:extLst>
          </p:cNvPr>
          <p:cNvPicPr>
            <a:picLocks noChangeAspect="1"/>
          </p:cNvPicPr>
          <p:nvPr/>
        </p:nvPicPr>
        <p:blipFill>
          <a:blip r:embed="rId9"/>
          <a:stretch>
            <a:fillRect/>
          </a:stretch>
        </p:blipFill>
        <p:spPr>
          <a:xfrm>
            <a:off x="10945949" y="5773390"/>
            <a:ext cx="853514" cy="725487"/>
          </a:xfrm>
          <a:prstGeom prst="rect">
            <a:avLst/>
          </a:prstGeom>
        </p:spPr>
      </p:pic>
      <p:pic>
        <p:nvPicPr>
          <p:cNvPr id="4" name="Recording (60)">
            <a:hlinkClick r:id="" action="ppaction://media"/>
            <a:extLst>
              <a:ext uri="{FF2B5EF4-FFF2-40B4-BE49-F238E27FC236}">
                <a16:creationId xmlns:a16="http://schemas.microsoft.com/office/drawing/2014/main" id="{FAFC2370-8B08-8130-AD7C-58BD7837ACA3}"/>
              </a:ext>
            </a:extLst>
          </p:cNvPr>
          <p:cNvPicPr>
            <a:picLocks noChangeAspect="1"/>
          </p:cNvPicPr>
          <p:nvPr>
            <a:audioFile r:link="rId1"/>
            <p:extLst>
              <p:ext uri="{DAA4B4D4-6D71-4841-9C94-3DE7FCFB9230}">
                <p14:media xmlns:p14="http://schemas.microsoft.com/office/powerpoint/2010/main" r:embed="rId2">
                  <p14:trim end="13029.4166"/>
                </p14:media>
              </p:ext>
            </p:extLst>
          </p:nvPr>
        </p:nvPicPr>
        <p:blipFill>
          <a:blip r:embed="rId10"/>
          <a:stretch>
            <a:fillRect/>
          </a:stretch>
        </p:blipFill>
        <p:spPr>
          <a:xfrm>
            <a:off x="10350212" y="5878505"/>
            <a:ext cx="406400" cy="4064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26" name="Straight Connector 12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Rectangle 12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7"/>
          <p:cNvSpPr txBox="1">
            <a:spLocks noGrp="1"/>
          </p:cNvSpPr>
          <p:nvPr>
            <p:ph type="title"/>
          </p:nvPr>
        </p:nvSpPr>
        <p:spPr>
          <a:xfrm>
            <a:off x="1060232" y="3801738"/>
            <a:ext cx="10071536" cy="929750"/>
          </a:xfrm>
          <a:prstGeom prst="rect">
            <a:avLst/>
          </a:prstGeom>
        </p:spPr>
        <p:txBody>
          <a:bodyPr spcFirstLastPara="1" vert="horz" lIns="91440" tIns="45720" rIns="91440" bIns="45720" rtlCol="0" anchor="b" anchorCtr="0">
            <a:normAutofit fontScale="90000"/>
          </a:bodyPr>
          <a:lstStyle/>
          <a:p>
            <a:pPr algn="ctr">
              <a:spcBef>
                <a:spcPct val="0"/>
              </a:spcBef>
            </a:pPr>
            <a:r>
              <a:rPr lang="en-US" sz="3600">
                <a:solidFill>
                  <a:schemeClr val="tx1"/>
                </a:solidFill>
                <a:latin typeface="Euphemia" panose="020B0503040102020104" pitchFamily="34" charset="0"/>
              </a:rPr>
              <a:t>Using AWS Automatic Tools vs Manual Coding</a:t>
            </a:r>
          </a:p>
        </p:txBody>
      </p:sp>
      <p:pic>
        <p:nvPicPr>
          <p:cNvPr id="99" name="Google Shape;99;p17"/>
          <p:cNvPicPr preferRelativeResize="0"/>
          <p:nvPr/>
        </p:nvPicPr>
        <p:blipFill>
          <a:blip r:embed="rId6"/>
          <a:stretch>
            <a:fillRect/>
          </a:stretch>
        </p:blipFill>
        <p:spPr>
          <a:xfrm>
            <a:off x="904492" y="1056863"/>
            <a:ext cx="3292790" cy="2174715"/>
          </a:xfrm>
          <a:prstGeom prst="rect">
            <a:avLst/>
          </a:prstGeom>
          <a:noFill/>
        </p:spPr>
      </p:pic>
      <p:pic>
        <p:nvPicPr>
          <p:cNvPr id="101" name="Google Shape;101;p17"/>
          <p:cNvPicPr preferRelativeResize="0"/>
          <p:nvPr/>
        </p:nvPicPr>
        <p:blipFill>
          <a:blip r:embed="rId7"/>
          <a:stretch>
            <a:fillRect/>
          </a:stretch>
        </p:blipFill>
        <p:spPr>
          <a:xfrm>
            <a:off x="4523968" y="1216357"/>
            <a:ext cx="3292790" cy="1950978"/>
          </a:xfrm>
          <a:prstGeom prst="rect">
            <a:avLst/>
          </a:prstGeom>
          <a:solidFill>
            <a:srgbClr val="FFFFFF">
              <a:shade val="85000"/>
            </a:srgbClr>
          </a:solidFill>
        </p:spPr>
      </p:pic>
      <p:pic>
        <p:nvPicPr>
          <p:cNvPr id="98" name="Google Shape;98;p17"/>
          <p:cNvPicPr preferRelativeResize="0"/>
          <p:nvPr/>
        </p:nvPicPr>
        <p:blipFill>
          <a:blip r:embed="rId8"/>
          <a:stretch>
            <a:fillRect/>
          </a:stretch>
        </p:blipFill>
        <p:spPr>
          <a:xfrm>
            <a:off x="8015984" y="1370505"/>
            <a:ext cx="3292790" cy="1547431"/>
          </a:xfrm>
          <a:prstGeom prst="rect">
            <a:avLst/>
          </a:prstGeom>
          <a:noFill/>
        </p:spPr>
      </p:pic>
      <p:pic>
        <p:nvPicPr>
          <p:cNvPr id="100" name="Google Shape;100;p17"/>
          <p:cNvPicPr preferRelativeResize="0"/>
          <p:nvPr/>
        </p:nvPicPr>
        <p:blipFill>
          <a:blip r:embed="rId9">
            <a:alphaModFix/>
          </a:blip>
          <a:stretch>
            <a:fillRect/>
          </a:stretch>
        </p:blipFill>
        <p:spPr>
          <a:xfrm>
            <a:off x="202614" y="6047746"/>
            <a:ext cx="787700" cy="668512"/>
          </a:xfrm>
          <a:prstGeom prst="rect">
            <a:avLst/>
          </a:prstGeom>
          <a:noFill/>
          <a:ln>
            <a:noFill/>
          </a:ln>
        </p:spPr>
      </p:pic>
      <p:sp>
        <p:nvSpPr>
          <p:cNvPr id="3" name="TextBox 2">
            <a:extLst>
              <a:ext uri="{FF2B5EF4-FFF2-40B4-BE49-F238E27FC236}">
                <a16:creationId xmlns:a16="http://schemas.microsoft.com/office/drawing/2014/main" id="{E60E0198-CAD0-837E-E36C-6AD445E9F2CF}"/>
              </a:ext>
            </a:extLst>
          </p:cNvPr>
          <p:cNvSpPr txBox="1"/>
          <p:nvPr/>
        </p:nvSpPr>
        <p:spPr>
          <a:xfrm>
            <a:off x="10046554" y="6459643"/>
            <a:ext cx="1357745" cy="318100"/>
          </a:xfrm>
          <a:prstGeom prst="rect">
            <a:avLst/>
          </a:prstGeom>
          <a:noFill/>
        </p:spPr>
        <p:txBody>
          <a:bodyPr wrap="square" rtlCol="0">
            <a:spAutoFit/>
          </a:bodyPr>
          <a:lstStyle/>
          <a:p>
            <a:pPr>
              <a:spcAft>
                <a:spcPts val="600"/>
              </a:spcAft>
            </a:pPr>
            <a:r>
              <a:rPr lang="en-US" sz="1467">
                <a:latin typeface="Open Sans" panose="020B0606030504020204" pitchFamily="34" charset="0"/>
                <a:ea typeface="Open Sans" panose="020B0606030504020204" pitchFamily="34" charset="0"/>
                <a:cs typeface="Open Sans" panose="020B0606030504020204" pitchFamily="34" charset="0"/>
              </a:rPr>
              <a:t>Results</a:t>
            </a:r>
          </a:p>
        </p:txBody>
      </p:sp>
      <p:pic>
        <p:nvPicPr>
          <p:cNvPr id="26" name="Audio 25">
            <a:hlinkClick r:id="" action="ppaction://media"/>
            <a:extLst>
              <a:ext uri="{FF2B5EF4-FFF2-40B4-BE49-F238E27FC236}">
                <a16:creationId xmlns:a16="http://schemas.microsoft.com/office/drawing/2014/main" id="{3BA04717-0A99-D713-595C-FE1C8A35B6CD}"/>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2703"/>
    </mc:Choice>
    <mc:Fallback xmlns="">
      <p:transition spd="slow" advTm="52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randombar(horizontal)">
                                      <p:cBhvr>
                                        <p:cTn id="11" dur="500"/>
                                        <p:tgtEl>
                                          <p:spTgt spid="9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1000"/>
                                        <p:tgtEl>
                                          <p:spTgt spid="101"/>
                                        </p:tgtEl>
                                      </p:cBhvr>
                                    </p:animEffect>
                                    <p:anim calcmode="lin" valueType="num">
                                      <p:cBhvr>
                                        <p:cTn id="17" dur="1000" fill="hold"/>
                                        <p:tgtEl>
                                          <p:spTgt spid="101"/>
                                        </p:tgtEl>
                                        <p:attrNameLst>
                                          <p:attrName>ppt_x</p:attrName>
                                        </p:attrNameLst>
                                      </p:cBhvr>
                                      <p:tavLst>
                                        <p:tav tm="0">
                                          <p:val>
                                            <p:strVal val="#ppt_x"/>
                                          </p:val>
                                        </p:tav>
                                        <p:tav tm="100000">
                                          <p:val>
                                            <p:strVal val="#ppt_x"/>
                                          </p:val>
                                        </p:tav>
                                      </p:tavLst>
                                    </p:anim>
                                    <p:anim calcmode="lin" valueType="num">
                                      <p:cBhvr>
                                        <p:cTn id="18"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barn(inVertical)">
                                      <p:cBhvr>
                                        <p:cTn id="2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3" name="Picture 2" descr="A picture containing text, whiteboard&#10;&#10;Description automatically generated">
            <a:extLst>
              <a:ext uri="{FF2B5EF4-FFF2-40B4-BE49-F238E27FC236}">
                <a16:creationId xmlns:a16="http://schemas.microsoft.com/office/drawing/2014/main" id="{3704938C-8D14-71DE-238B-30BE4D57DDE6}"/>
              </a:ext>
            </a:extLst>
          </p:cNvPr>
          <p:cNvPicPr>
            <a:picLocks noChangeAspect="1"/>
          </p:cNvPicPr>
          <p:nvPr/>
        </p:nvPicPr>
        <p:blipFill rotWithShape="1">
          <a:blip r:embed="rId5"/>
          <a:srcRect t="4818" b="25675"/>
          <a:stretch/>
        </p:blipFill>
        <p:spPr>
          <a:xfrm>
            <a:off x="-32" y="14"/>
            <a:ext cx="12192031" cy="4915063"/>
          </a:xfrm>
          <a:prstGeom prst="rect">
            <a:avLst/>
          </a:prstGeom>
        </p:spPr>
      </p:pic>
      <p:sp>
        <p:nvSpPr>
          <p:cNvPr id="120" name="Google Shape;120;p20"/>
          <p:cNvSpPr txBox="1">
            <a:spLocks noGrp="1"/>
          </p:cNvSpPr>
          <p:nvPr>
            <p:ph type="title"/>
          </p:nvPr>
        </p:nvSpPr>
        <p:spPr>
          <a:xfrm>
            <a:off x="1065196" y="5120640"/>
            <a:ext cx="10058400" cy="822960"/>
          </a:xfrm>
          <a:prstGeom prst="rect">
            <a:avLst/>
          </a:prstGeom>
        </p:spPr>
        <p:txBody>
          <a:bodyPr spcFirstLastPara="1" vert="horz" wrap="square" lIns="121920" tIns="60960" rIns="121920" bIns="60960" rtlCol="0" anchor="b" anchorCtr="0">
            <a:normAutofit fontScale="90000"/>
          </a:bodyPr>
          <a:lstStyle/>
          <a:p>
            <a:pPr algn="ctr" defTabSz="1219170">
              <a:spcBef>
                <a:spcPct val="0"/>
              </a:spcBef>
            </a:pPr>
            <a:r>
              <a:rPr lang="en-US" sz="2533" spc="-67">
                <a:solidFill>
                  <a:srgbClr val="FFFFFF"/>
                </a:solidFill>
                <a:latin typeface="Euphemia" panose="020B0503040102020104" pitchFamily="34" charset="0"/>
              </a:rPr>
              <a:t>Use this model as a foundation for a tool that will help predict flight cancellations due to weather for customers and airlines in the short term</a:t>
            </a:r>
          </a:p>
        </p:txBody>
      </p:sp>
      <p:sp>
        <p:nvSpPr>
          <p:cNvPr id="121" name="Google Shape;121;p20"/>
          <p:cNvSpPr txBox="1"/>
          <p:nvPr/>
        </p:nvSpPr>
        <p:spPr>
          <a:xfrm>
            <a:off x="10059200" y="6386000"/>
            <a:ext cx="2132800" cy="574540"/>
          </a:xfrm>
          <a:prstGeom prst="rect">
            <a:avLst/>
          </a:prstGeom>
          <a:noFill/>
          <a:ln>
            <a:noFill/>
          </a:ln>
        </p:spPr>
        <p:txBody>
          <a:bodyPr spcFirstLastPara="1" wrap="square" lIns="121900" tIns="121900" rIns="121900" bIns="121900" anchor="t" anchorCtr="0">
            <a:spAutoFit/>
          </a:bodyPr>
          <a:lstStyle/>
          <a:p>
            <a:pPr>
              <a:spcAft>
                <a:spcPts val="800"/>
              </a:spcAft>
            </a:pPr>
            <a:r>
              <a:rPr lang="en-US" sz="1450">
                <a:solidFill>
                  <a:schemeClr val="bg1">
                    <a:lumMod val="95000"/>
                  </a:schemeClr>
                </a:solidFill>
                <a:latin typeface="Open Sans"/>
                <a:ea typeface="Open Sans"/>
                <a:cs typeface="Open Sans"/>
                <a:sym typeface="Open Sans"/>
              </a:rPr>
              <a:t>Results</a:t>
            </a:r>
            <a:endParaRPr lang="en-US"/>
          </a:p>
        </p:txBody>
      </p:sp>
      <p:pic>
        <p:nvPicPr>
          <p:cNvPr id="122" name="Google Shape;122;p20"/>
          <p:cNvPicPr preferRelativeResize="0"/>
          <p:nvPr/>
        </p:nvPicPr>
        <p:blipFill>
          <a:blip r:embed="rId6">
            <a:alphaModFix/>
          </a:blip>
          <a:stretch>
            <a:fillRect/>
          </a:stretch>
        </p:blipFill>
        <p:spPr>
          <a:xfrm>
            <a:off x="384364" y="5822122"/>
            <a:ext cx="886177" cy="665234"/>
          </a:xfrm>
          <a:prstGeom prst="rect">
            <a:avLst/>
          </a:prstGeom>
          <a:noFill/>
          <a:ln>
            <a:noFill/>
          </a:ln>
        </p:spPr>
      </p:pic>
      <p:pic>
        <p:nvPicPr>
          <p:cNvPr id="26" name="Audio 25">
            <a:hlinkClick r:id="" action="ppaction://media"/>
            <a:extLst>
              <a:ext uri="{FF2B5EF4-FFF2-40B4-BE49-F238E27FC236}">
                <a16:creationId xmlns:a16="http://schemas.microsoft.com/office/drawing/2014/main" id="{03DE367E-E208-0CDB-AB89-67A498A3B0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500" advTm="45194">
        <p:split orient="vert"/>
      </p:transition>
    </mc:Choice>
    <mc:Fallback xmlns="">
      <p:transition spd="slow" advTm="4519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1304555" y="868680"/>
            <a:ext cx="6041596" cy="1258699"/>
          </a:xfrm>
          <a:prstGeom prst="rect">
            <a:avLst/>
          </a:prstGeom>
        </p:spPr>
        <p:txBody>
          <a:bodyPr spcFirstLastPara="1" vert="horz" wrap="square" lIns="121920" tIns="60960" rIns="121920" bIns="60960" rtlCol="0" anchor="b" anchorCtr="0">
            <a:normAutofit fontScale="90000"/>
          </a:bodyPr>
          <a:lstStyle/>
          <a:p>
            <a:pPr algn="ctr" defTabSz="1219170">
              <a:spcBef>
                <a:spcPct val="0"/>
              </a:spcBef>
            </a:pPr>
            <a:r>
              <a:rPr lang="en-US" sz="2500" spc="-67" dirty="0">
                <a:solidFill>
                  <a:srgbClr val="FFFFFF"/>
                </a:solidFill>
                <a:latin typeface="Euphemia"/>
              </a:rPr>
              <a:t>Gather live data - forecasted weather data to produce actionable outputs to help airlines plan in advance and make accurate decisions faster. </a:t>
            </a:r>
          </a:p>
        </p:txBody>
      </p:sp>
      <p:sp>
        <p:nvSpPr>
          <p:cNvPr id="128" name="Google Shape;128;p21"/>
          <p:cNvSpPr txBox="1"/>
          <p:nvPr/>
        </p:nvSpPr>
        <p:spPr>
          <a:xfrm>
            <a:off x="492371" y="2653801"/>
            <a:ext cx="3735500" cy="3335519"/>
          </a:xfrm>
          <a:prstGeom prst="rect">
            <a:avLst/>
          </a:prstGeom>
        </p:spPr>
        <p:txBody>
          <a:bodyPr spcFirstLastPara="1" vert="horz" lIns="0" tIns="60960" rIns="0" bIns="60960" rtlCol="0" anchorCtr="0">
            <a:normAutofit/>
          </a:bodyPr>
          <a:lstStyle/>
          <a:p>
            <a:pPr defTabSz="1219170">
              <a:lnSpc>
                <a:spcPct val="90000"/>
              </a:lnSpc>
              <a:spcAft>
                <a:spcPts val="800"/>
              </a:spcAft>
              <a:buClr>
                <a:schemeClr val="accent3"/>
              </a:buClr>
            </a:pPr>
            <a:endParaRPr lang="en-US" sz="1467">
              <a:solidFill>
                <a:srgbClr val="FFFFFF"/>
              </a:solidFill>
              <a:sym typeface="Open Sans"/>
            </a:endParaRPr>
          </a:p>
        </p:txBody>
      </p:sp>
      <p:pic>
        <p:nvPicPr>
          <p:cNvPr id="11" name="Picture 10" descr="A picture containing graphical user interface&#10;&#10;Description automatically generated">
            <a:extLst>
              <a:ext uri="{FF2B5EF4-FFF2-40B4-BE49-F238E27FC236}">
                <a16:creationId xmlns:a16="http://schemas.microsoft.com/office/drawing/2014/main" id="{90763848-E44A-4781-D8BC-07DE376D8303}"/>
              </a:ext>
            </a:extLst>
          </p:cNvPr>
          <p:cNvPicPr>
            <a:picLocks noChangeAspect="1"/>
          </p:cNvPicPr>
          <p:nvPr/>
        </p:nvPicPr>
        <p:blipFill rotWithShape="1">
          <a:blip r:embed="rId5"/>
          <a:srcRect l="17536" r="8120" b="-4"/>
          <a:stretch/>
        </p:blipFill>
        <p:spPr>
          <a:xfrm>
            <a:off x="8576279" y="690880"/>
            <a:ext cx="2753713" cy="2555856"/>
          </a:xfrm>
          <a:prstGeom prst="rect">
            <a:avLst/>
          </a:prstGeom>
        </p:spPr>
      </p:pic>
      <p:pic>
        <p:nvPicPr>
          <p:cNvPr id="13" name="Picture 12" descr="A picture containing text, display, electronics, sign&#10;&#10;Description automatically generated">
            <a:extLst>
              <a:ext uri="{FF2B5EF4-FFF2-40B4-BE49-F238E27FC236}">
                <a16:creationId xmlns:a16="http://schemas.microsoft.com/office/drawing/2014/main" id="{EEB5D1B7-AFD9-CC45-4A74-0F6FB404F703}"/>
              </a:ext>
            </a:extLst>
          </p:cNvPr>
          <p:cNvPicPr>
            <a:picLocks noChangeAspect="1"/>
          </p:cNvPicPr>
          <p:nvPr/>
        </p:nvPicPr>
        <p:blipFill rotWithShape="1">
          <a:blip r:embed="rId6"/>
          <a:srcRect t="9777" r="-1" b="2845"/>
          <a:stretch/>
        </p:blipFill>
        <p:spPr>
          <a:xfrm>
            <a:off x="2602311" y="3500120"/>
            <a:ext cx="5478488" cy="2489200"/>
          </a:xfrm>
          <a:prstGeom prst="rect">
            <a:avLst/>
          </a:prstGeom>
        </p:spPr>
      </p:pic>
      <p:pic>
        <p:nvPicPr>
          <p:cNvPr id="129" name="Google Shape;129;p21"/>
          <p:cNvPicPr preferRelativeResize="0"/>
          <p:nvPr/>
        </p:nvPicPr>
        <p:blipFill>
          <a:blip r:embed="rId7">
            <a:alphaModFix/>
          </a:blip>
          <a:stretch>
            <a:fillRect/>
          </a:stretch>
        </p:blipFill>
        <p:spPr>
          <a:xfrm>
            <a:off x="492371" y="5786338"/>
            <a:ext cx="752100" cy="674114"/>
          </a:xfrm>
          <a:prstGeom prst="rect">
            <a:avLst/>
          </a:prstGeom>
          <a:noFill/>
          <a:ln>
            <a:noFill/>
          </a:ln>
        </p:spPr>
      </p:pic>
      <p:sp>
        <p:nvSpPr>
          <p:cNvPr id="3" name="TextBox 2">
            <a:extLst>
              <a:ext uri="{FF2B5EF4-FFF2-40B4-BE49-F238E27FC236}">
                <a16:creationId xmlns:a16="http://schemas.microsoft.com/office/drawing/2014/main" id="{32ADECC0-45B8-DAB8-7DA1-7D63E879F226}"/>
              </a:ext>
            </a:extLst>
          </p:cNvPr>
          <p:cNvSpPr txBox="1"/>
          <p:nvPr/>
        </p:nvSpPr>
        <p:spPr>
          <a:xfrm>
            <a:off x="9953135" y="6515669"/>
            <a:ext cx="6094562" cy="295530"/>
          </a:xfrm>
          <a:prstGeom prst="rect">
            <a:avLst/>
          </a:prstGeom>
          <a:noFill/>
        </p:spPr>
        <p:txBody>
          <a:bodyPr wrap="square" lIns="91440" tIns="45720" rIns="91440" bIns="45720" anchor="t">
            <a:spAutoFit/>
          </a:bodyPr>
          <a:lstStyle/>
          <a:p>
            <a:pPr defTabSz="1219170">
              <a:lnSpc>
                <a:spcPct val="90000"/>
              </a:lnSpc>
              <a:spcAft>
                <a:spcPts val="800"/>
              </a:spcAft>
              <a:buClr>
                <a:srgbClr val="AFB68C"/>
              </a:buClr>
              <a:defRPr/>
            </a:pPr>
            <a:r>
              <a:rPr lang="en-US" sz="1450">
                <a:solidFill>
                  <a:srgbClr val="FFFFFF"/>
                </a:solidFill>
                <a:latin typeface="Source Sans Pro"/>
                <a:sym typeface="Open Sans"/>
              </a:rPr>
              <a:t>Next Steps</a:t>
            </a:r>
            <a:endParaRPr kumimoji="0" lang="en-US" sz="1467" b="0" i="0" u="none" strike="noStrike" kern="1200" cap="none" spc="0" normalizeH="0" baseline="0" noProof="0">
              <a:ln>
                <a:noFill/>
              </a:ln>
              <a:solidFill>
                <a:srgbClr val="FFFFFF"/>
              </a:solidFill>
              <a:effectLst/>
              <a:uLnTx/>
              <a:uFillTx/>
              <a:latin typeface="Source Sans Pro"/>
              <a:ea typeface="+mn-ea"/>
              <a:cs typeface="+mn-cs"/>
              <a:sym typeface="Open Sans"/>
            </a:endParaRPr>
          </a:p>
        </p:txBody>
      </p:sp>
      <p:pic>
        <p:nvPicPr>
          <p:cNvPr id="12" name="Audio 11">
            <a:hlinkClick r:id="" action="ppaction://media"/>
            <a:extLst>
              <a:ext uri="{FF2B5EF4-FFF2-40B4-BE49-F238E27FC236}">
                <a16:creationId xmlns:a16="http://schemas.microsoft.com/office/drawing/2014/main" id="{0A42C0FF-F2A7-D1D0-EC91-E2149AA9DF9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69743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1706">
        <p15:prstTrans prst="pageCurlDouble"/>
      </p:transition>
    </mc:Choice>
    <mc:Fallback xmlns="">
      <p:transition spd="slow" advTm="717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0"/>
        <p:cNvGrpSpPr/>
        <p:nvPr/>
      </p:nvGrpSpPr>
      <p:grpSpPr>
        <a:xfrm>
          <a:off x="0" y="0"/>
          <a:ext cx="0" cy="0"/>
          <a:chOff x="0" y="0"/>
          <a:chExt cx="0" cy="0"/>
        </a:xfrm>
      </p:grpSpPr>
      <p:sp>
        <p:nvSpPr>
          <p:cNvPr id="159" name="Rectangle 158">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Google Shape;141;p23"/>
          <p:cNvSpPr txBox="1">
            <a:spLocks noGrp="1"/>
          </p:cNvSpPr>
          <p:nvPr>
            <p:ph type="title"/>
          </p:nvPr>
        </p:nvSpPr>
        <p:spPr>
          <a:xfrm>
            <a:off x="1256275" y="2271449"/>
            <a:ext cx="9679449" cy="2847058"/>
          </a:xfrm>
          <a:prstGeom prst="rect">
            <a:avLst/>
          </a:prstGeom>
        </p:spPr>
        <p:txBody>
          <a:bodyPr spcFirstLastPara="1" vert="horz" lIns="91440" tIns="45720" rIns="91440" bIns="45720" rtlCol="0" anchor="b" anchorCtr="0">
            <a:normAutofit fontScale="90000"/>
          </a:bodyPr>
          <a:lstStyle/>
          <a:p>
            <a:pPr>
              <a:spcBef>
                <a:spcPct val="0"/>
              </a:spcBef>
            </a:pPr>
            <a:r>
              <a:rPr lang="en-US" dirty="0">
                <a:solidFill>
                  <a:srgbClr val="FFFFFF"/>
                </a:solidFill>
                <a:latin typeface="Euphemia"/>
              </a:rPr>
              <a:t>Utilizing prediction results to lower fares for certain flights and inform customers at time of booking to reduce dissatisfaction from fares, reservation and cancellation issues. </a:t>
            </a:r>
            <a:endParaRPr lang="en-US" kern="1200" dirty="0">
              <a:solidFill>
                <a:srgbClr val="FFFFFF"/>
              </a:solidFill>
              <a:latin typeface="Euphemia" panose="020B0503040102020104" pitchFamily="34" charset="0"/>
            </a:endParaRPr>
          </a:p>
        </p:txBody>
      </p:sp>
      <p:cxnSp>
        <p:nvCxnSpPr>
          <p:cNvPr id="161" name="Straight Connector 16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6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6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42" name="Google Shape;142;p23"/>
          <p:cNvSpPr txBox="1"/>
          <p:nvPr/>
        </p:nvSpPr>
        <p:spPr>
          <a:xfrm>
            <a:off x="10059200" y="6071568"/>
            <a:ext cx="2132800" cy="692457"/>
          </a:xfrm>
          <a:prstGeom prst="rect">
            <a:avLst/>
          </a:prstGeom>
          <a:noFill/>
          <a:ln>
            <a:noFill/>
          </a:ln>
        </p:spPr>
        <p:txBody>
          <a:bodyPr spcFirstLastPara="1" wrap="square" lIns="121900" tIns="121900" rIns="121900" bIns="121900" anchor="t" anchorCtr="0">
            <a:spAutoFit/>
          </a:bodyPr>
          <a:lstStyle/>
          <a:p>
            <a:pPr>
              <a:spcAft>
                <a:spcPts val="600"/>
              </a:spcAft>
            </a:pPr>
            <a:r>
              <a:rPr lang="en-US" sz="1200">
                <a:latin typeface="Open Sans"/>
                <a:ea typeface="Open Sans"/>
                <a:cs typeface="Open Sans"/>
                <a:sym typeface="Open Sans"/>
              </a:rPr>
              <a:t>Long Term Recommendations</a:t>
            </a:r>
          </a:p>
        </p:txBody>
      </p:sp>
      <p:pic>
        <p:nvPicPr>
          <p:cNvPr id="143" name="Google Shape;143;p23"/>
          <p:cNvPicPr preferRelativeResize="0"/>
          <p:nvPr/>
        </p:nvPicPr>
        <p:blipFill>
          <a:blip r:embed="rId5">
            <a:alphaModFix/>
          </a:blip>
          <a:stretch>
            <a:fillRect/>
          </a:stretch>
        </p:blipFill>
        <p:spPr>
          <a:xfrm>
            <a:off x="175667" y="5641967"/>
            <a:ext cx="1163200" cy="989800"/>
          </a:xfrm>
          <a:prstGeom prst="rect">
            <a:avLst/>
          </a:prstGeom>
          <a:noFill/>
          <a:ln>
            <a:noFill/>
          </a:ln>
        </p:spPr>
      </p:pic>
      <p:pic>
        <p:nvPicPr>
          <p:cNvPr id="3" name="Graphic 1" descr="Airplane">
            <a:extLst>
              <a:ext uri="{FF2B5EF4-FFF2-40B4-BE49-F238E27FC236}">
                <a16:creationId xmlns:a16="http://schemas.microsoft.com/office/drawing/2014/main" id="{285C737A-8608-3BDC-181E-EBF9C53A89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1185" y="652255"/>
            <a:ext cx="1289051" cy="1289051"/>
          </a:xfrm>
          <a:prstGeom prst="rect">
            <a:avLst/>
          </a:prstGeom>
        </p:spPr>
      </p:pic>
      <p:pic>
        <p:nvPicPr>
          <p:cNvPr id="12" name="Audio 11">
            <a:hlinkClick r:id="" action="ppaction://media"/>
            <a:extLst>
              <a:ext uri="{FF2B5EF4-FFF2-40B4-BE49-F238E27FC236}">
                <a16:creationId xmlns:a16="http://schemas.microsoft.com/office/drawing/2014/main" id="{5CF07D4D-A6D4-E6BF-5752-62A204A5BA3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787091"/>
      </p:ext>
    </p:extLst>
  </p:cSld>
  <p:clrMapOvr>
    <a:masterClrMapping/>
  </p:clrMapOvr>
  <p:transition spd="slow" advTm="11082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useBgFill="1">
        <p:nvSpPr>
          <p:cNvPr id="149" name="Rectangle 144">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Google Shape;134;p22"/>
          <p:cNvSpPr txBox="1">
            <a:spLocks noGrp="1"/>
          </p:cNvSpPr>
          <p:nvPr>
            <p:ph type="title"/>
          </p:nvPr>
        </p:nvSpPr>
        <p:spPr>
          <a:xfrm>
            <a:off x="800101" y="712193"/>
            <a:ext cx="10243126" cy="717408"/>
          </a:xfrm>
          <a:prstGeom prst="rect">
            <a:avLst/>
          </a:prstGeom>
        </p:spPr>
        <p:txBody>
          <a:bodyPr spcFirstLastPara="1" vert="horz" lIns="91440" tIns="45720" rIns="91440" bIns="45720" rtlCol="0" anchor="b" anchorCtr="0">
            <a:normAutofit/>
          </a:bodyPr>
          <a:lstStyle/>
          <a:p>
            <a:pPr>
              <a:spcBef>
                <a:spcPct val="0"/>
              </a:spcBef>
              <a:buClr>
                <a:schemeClr val="dk1"/>
              </a:buClr>
              <a:buSzPts val="1100"/>
            </a:pPr>
            <a:r>
              <a:rPr lang="en-US" sz="2900">
                <a:solidFill>
                  <a:schemeClr val="tx1"/>
                </a:solidFill>
                <a:latin typeface="Euphemia"/>
              </a:rPr>
              <a:t>References: </a:t>
            </a:r>
            <a:endParaRPr lang="en-US" sz="2900" kern="1200">
              <a:solidFill>
                <a:schemeClr val="tx1"/>
              </a:solidFill>
              <a:latin typeface="Euphemia" panose="020B0503040102020104" pitchFamily="34" charset="0"/>
            </a:endParaRPr>
          </a:p>
        </p:txBody>
      </p:sp>
      <p:pic>
        <p:nvPicPr>
          <p:cNvPr id="142" name="Graphic 141" descr="Airplane">
            <a:extLst>
              <a:ext uri="{FF2B5EF4-FFF2-40B4-BE49-F238E27FC236}">
                <a16:creationId xmlns:a16="http://schemas.microsoft.com/office/drawing/2014/main" id="{4B394B28-3FFF-4DB1-89B1-0A0950514D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7815" y="716407"/>
            <a:ext cx="5411343" cy="5411343"/>
          </a:xfrm>
          <a:prstGeom prst="rect">
            <a:avLst/>
          </a:prstGeom>
        </p:spPr>
      </p:pic>
      <p:pic>
        <p:nvPicPr>
          <p:cNvPr id="136" name="Google Shape;136;p22"/>
          <p:cNvPicPr preferRelativeResize="0"/>
          <p:nvPr/>
        </p:nvPicPr>
        <p:blipFill>
          <a:blip r:embed="rId7">
            <a:alphaModFix/>
          </a:blip>
          <a:stretch>
            <a:fillRect/>
          </a:stretch>
        </p:blipFill>
        <p:spPr>
          <a:xfrm>
            <a:off x="183934" y="5583300"/>
            <a:ext cx="1231967" cy="1048333"/>
          </a:xfrm>
          <a:prstGeom prst="rect">
            <a:avLst/>
          </a:prstGeom>
          <a:noFill/>
          <a:ln>
            <a:noFill/>
          </a:ln>
        </p:spPr>
      </p:pic>
      <p:pic>
        <p:nvPicPr>
          <p:cNvPr id="5" name="Audio 4">
            <a:hlinkClick r:id="" action="ppaction://media"/>
            <a:extLst>
              <a:ext uri="{FF2B5EF4-FFF2-40B4-BE49-F238E27FC236}">
                <a16:creationId xmlns:a16="http://schemas.microsoft.com/office/drawing/2014/main" id="{B2C6322A-DC8B-BC59-5030-5F27D622FB0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
        <p:nvSpPr>
          <p:cNvPr id="2" name="TextBox 1">
            <a:extLst>
              <a:ext uri="{FF2B5EF4-FFF2-40B4-BE49-F238E27FC236}">
                <a16:creationId xmlns:a16="http://schemas.microsoft.com/office/drawing/2014/main" id="{43375717-840A-0210-1F0A-EF5A96CD8D69}"/>
              </a:ext>
            </a:extLst>
          </p:cNvPr>
          <p:cNvSpPr txBox="1"/>
          <p:nvPr/>
        </p:nvSpPr>
        <p:spPr>
          <a:xfrm>
            <a:off x="1448745" y="1675483"/>
            <a:ext cx="9453913" cy="4431983"/>
          </a:xfrm>
          <a:prstGeom prst="rect">
            <a:avLst/>
          </a:prstGeom>
          <a:noFill/>
        </p:spPr>
        <p:txBody>
          <a:bodyPr wrap="square" rtlCol="0">
            <a:spAutoFit/>
          </a:bodyPr>
          <a:lstStyle/>
          <a:p>
            <a:pPr indent="-457200" rtl="0">
              <a:spcBef>
                <a:spcPts val="1200"/>
              </a:spcBef>
              <a:spcAft>
                <a:spcPts val="1200"/>
              </a:spcAft>
            </a:pPr>
            <a:r>
              <a:rPr lang="en-US" sz="1200" b="0" i="0" u="none" strike="noStrike" dirty="0">
                <a:solidFill>
                  <a:srgbClr val="000000"/>
                </a:solidFill>
                <a:effectLst/>
                <a:latin typeface="Times New Roman" panose="02020603050405020304" pitchFamily="18" charset="0"/>
              </a:rPr>
              <a:t>Fountain, T. (2016, January 21). </a:t>
            </a:r>
            <a:r>
              <a:rPr lang="en-US" sz="1200" b="0" i="1" u="none" strike="noStrike" dirty="0">
                <a:solidFill>
                  <a:srgbClr val="000000"/>
                </a:solidFill>
                <a:effectLst/>
                <a:latin typeface="Times New Roman" panose="02020603050405020304" pitchFamily="18" charset="0"/>
              </a:rPr>
              <a:t>Airlines waive fees to change flights leading up to snow storm</a:t>
            </a:r>
            <a:r>
              <a:rPr lang="en-US" sz="1200" b="0" i="0" u="none" strike="noStrike" dirty="0">
                <a:solidFill>
                  <a:srgbClr val="000000"/>
                </a:solidFill>
                <a:effectLst/>
                <a:latin typeface="Times New Roman" panose="02020603050405020304" pitchFamily="18" charset="0"/>
              </a:rPr>
              <a:t>. Fox61 News. </a:t>
            </a:r>
            <a:r>
              <a:rPr lang="en-US" sz="1200" b="0" i="0" u="sng" strike="noStrike" dirty="0">
                <a:solidFill>
                  <a:srgbClr val="1155CC"/>
                </a:solidFill>
                <a:effectLst/>
                <a:latin typeface="Times New Roman" panose="02020603050405020304" pitchFamily="18" charset="0"/>
                <a:hlinkClick r:id="rId9"/>
              </a:rPr>
              <a:t>https://www.fox61.com/article/travel/bucket-list/airlines-waive-fees-to-change-flights-leading-up-to-snow-storm/520-5097a9e4-071d-49e6-8d0b-242dd7efdd6f</a:t>
            </a:r>
            <a:endParaRPr lang="en-US" sz="1200" dirty="0">
              <a:effectLst/>
            </a:endParaRPr>
          </a:p>
          <a:p>
            <a:pPr indent="-457200" rtl="0">
              <a:spcBef>
                <a:spcPts val="0"/>
              </a:spcBef>
              <a:spcAft>
                <a:spcPts val="1200"/>
              </a:spcAft>
            </a:pPr>
            <a:r>
              <a:rPr lang="en-US" sz="1200" b="0" i="0" u="none" strike="noStrike" dirty="0" err="1">
                <a:solidFill>
                  <a:srgbClr val="000000"/>
                </a:solidFill>
                <a:effectLst/>
                <a:latin typeface="Times New Roman" panose="02020603050405020304" pitchFamily="18" charset="0"/>
              </a:rPr>
              <a:t>Fregly</a:t>
            </a:r>
            <a:r>
              <a:rPr lang="en-US" sz="1200" b="0" i="0" u="none" strike="noStrike" dirty="0">
                <a:solidFill>
                  <a:srgbClr val="000000"/>
                </a:solidFill>
                <a:effectLst/>
                <a:latin typeface="Times New Roman" panose="02020603050405020304" pitchFamily="18" charset="0"/>
              </a:rPr>
              <a:t>, C. &amp; Barth, A. (2021). </a:t>
            </a:r>
            <a:r>
              <a:rPr lang="en-US" sz="1200" b="0" i="1" u="none" strike="noStrike" dirty="0">
                <a:solidFill>
                  <a:srgbClr val="000000"/>
                </a:solidFill>
                <a:effectLst/>
                <a:latin typeface="Times New Roman" panose="02020603050405020304" pitchFamily="18" charset="0"/>
              </a:rPr>
              <a:t>Data Science on AWS Implementing End-to-End, Continuous AI and Machine Learning Pipelines</a:t>
            </a:r>
            <a:r>
              <a:rPr lang="en-US" sz="1200" b="0" i="0" u="none" strike="noStrike" dirty="0">
                <a:solidFill>
                  <a:srgbClr val="000000"/>
                </a:solidFill>
                <a:effectLst/>
                <a:latin typeface="Times New Roman" panose="02020603050405020304" pitchFamily="18" charset="0"/>
              </a:rPr>
              <a:t>. O'Reilly.</a:t>
            </a:r>
            <a:endParaRPr lang="en-US" sz="1200" dirty="0">
              <a:effectLst/>
            </a:endParaRPr>
          </a:p>
          <a:p>
            <a:pPr indent="-457200" rtl="0">
              <a:spcBef>
                <a:spcPts val="1200"/>
              </a:spcBef>
              <a:spcAft>
                <a:spcPts val="1200"/>
              </a:spcAft>
            </a:pPr>
            <a:r>
              <a:rPr lang="en-US" sz="1200" b="0" i="0" u="none" strike="noStrike" dirty="0">
                <a:solidFill>
                  <a:srgbClr val="000000"/>
                </a:solidFill>
                <a:effectLst/>
                <a:latin typeface="Times New Roman" panose="02020603050405020304" pitchFamily="18" charset="0"/>
              </a:rPr>
              <a:t>Jacobsen, P. (2022, June 9). </a:t>
            </a:r>
            <a:r>
              <a:rPr lang="en-US" sz="1200" b="0" i="1" u="none" strike="noStrike" dirty="0">
                <a:solidFill>
                  <a:srgbClr val="000000"/>
                </a:solidFill>
                <a:effectLst/>
                <a:latin typeface="Times New Roman" panose="02020603050405020304" pitchFamily="18" charset="0"/>
              </a:rPr>
              <a:t>Consumer Complaints Are Up 300% at Airlines. What’s Going On?</a:t>
            </a:r>
            <a:r>
              <a:rPr lang="en-US" sz="1200" b="0" i="0" u="none" strike="noStrike" dirty="0">
                <a:solidFill>
                  <a:srgbClr val="000000"/>
                </a:solidFill>
                <a:effectLst/>
                <a:latin typeface="Times New Roman" panose="02020603050405020304" pitchFamily="18" charset="0"/>
              </a:rPr>
              <a:t> FEE Stories.</a:t>
            </a:r>
            <a:r>
              <a:rPr lang="en-US" sz="1200" b="0" i="0" u="none" strike="noStrike" dirty="0">
                <a:solidFill>
                  <a:srgbClr val="000000"/>
                </a:solidFill>
                <a:effectLst/>
                <a:latin typeface="Times New Roman" panose="02020603050405020304" pitchFamily="18" charset="0"/>
                <a:hlinkClick r:id="rId10"/>
              </a:rPr>
              <a:t> </a:t>
            </a:r>
            <a:r>
              <a:rPr lang="en-US" sz="1200" b="0" i="0" u="sng" strike="noStrike" dirty="0">
                <a:solidFill>
                  <a:srgbClr val="1155CC"/>
                </a:solidFill>
                <a:effectLst/>
                <a:latin typeface="Times New Roman" panose="02020603050405020304" pitchFamily="18" charset="0"/>
                <a:hlinkClick r:id="rId10"/>
              </a:rPr>
              <a:t>https://fee.org/articles/consumer-complaints-are-up-300-at-airlines-what-s-going-on/</a:t>
            </a:r>
            <a:endParaRPr lang="en-US" sz="1200" dirty="0">
              <a:effectLst/>
            </a:endParaRPr>
          </a:p>
          <a:p>
            <a:pPr indent="-457200" rtl="0">
              <a:spcBef>
                <a:spcPts val="1200"/>
              </a:spcBef>
              <a:spcAft>
                <a:spcPts val="1200"/>
              </a:spcAft>
            </a:pPr>
            <a:r>
              <a:rPr lang="en-US" sz="1200" b="0" i="0" u="none" strike="noStrike" dirty="0">
                <a:solidFill>
                  <a:srgbClr val="000000"/>
                </a:solidFill>
                <a:effectLst/>
                <a:latin typeface="Times New Roman" panose="02020603050405020304" pitchFamily="18" charset="0"/>
              </a:rPr>
              <a:t>Kaggle. (2020). [US Weather Events (2016 - 2021)] [WeatherEvents_Jan2016-Dec2021.csv]. </a:t>
            </a:r>
            <a:r>
              <a:rPr lang="en-US" sz="1200" b="0" i="0" u="sng" strike="noStrike" dirty="0">
                <a:solidFill>
                  <a:srgbClr val="1155CC"/>
                </a:solidFill>
                <a:effectLst/>
                <a:latin typeface="Times New Roman" panose="02020603050405020304" pitchFamily="18" charset="0"/>
                <a:hlinkClick r:id="rId11"/>
              </a:rPr>
              <a:t>https://relational.fit.cvut.cz/dataset/Airline</a:t>
            </a:r>
            <a:endParaRPr lang="en-US" sz="1200" dirty="0">
              <a:effectLst/>
            </a:endParaRPr>
          </a:p>
          <a:p>
            <a:pPr indent="-457200" rtl="0">
              <a:spcBef>
                <a:spcPts val="1200"/>
              </a:spcBef>
              <a:spcAft>
                <a:spcPts val="1200"/>
              </a:spcAft>
            </a:pPr>
            <a:r>
              <a:rPr lang="en-US" sz="1200" b="0" i="0" u="none" strike="noStrike" dirty="0" err="1">
                <a:solidFill>
                  <a:srgbClr val="000000"/>
                </a:solidFill>
                <a:effectLst/>
                <a:latin typeface="Times New Roman" panose="02020603050405020304" pitchFamily="18" charset="0"/>
              </a:rPr>
              <a:t>Moosavi</a:t>
            </a:r>
            <a:r>
              <a:rPr lang="en-US" sz="1200" b="0" i="0" u="none" strike="noStrike" dirty="0">
                <a:solidFill>
                  <a:srgbClr val="000000"/>
                </a:solidFill>
                <a:effectLst/>
                <a:latin typeface="Times New Roman" panose="02020603050405020304" pitchFamily="18" charset="0"/>
              </a:rPr>
              <a:t>, S. (2019, July 25). </a:t>
            </a:r>
            <a:r>
              <a:rPr lang="en-US" sz="1200" b="0" i="1" u="none" strike="noStrike" dirty="0">
                <a:solidFill>
                  <a:srgbClr val="000000"/>
                </a:solidFill>
                <a:effectLst/>
                <a:latin typeface="Times New Roman" panose="02020603050405020304" pitchFamily="18" charset="0"/>
              </a:rPr>
              <a:t>Short and Long-term Pattern Discovery Over Large-Scale Geo-Spatiotemporal Data</a:t>
            </a:r>
            <a:r>
              <a:rPr lang="en-US" sz="1200" b="0" i="0" u="none" strike="noStrike" dirty="0">
                <a:solidFill>
                  <a:srgbClr val="000000"/>
                </a:solidFill>
                <a:effectLst/>
                <a:latin typeface="Times New Roman" panose="02020603050405020304" pitchFamily="18" charset="0"/>
              </a:rPr>
              <a:t>. ACM Digital Library. </a:t>
            </a:r>
            <a:r>
              <a:rPr lang="en-US" sz="1200" b="0" i="0" u="sng" strike="noStrike" dirty="0">
                <a:solidFill>
                  <a:srgbClr val="1155CC"/>
                </a:solidFill>
                <a:effectLst/>
                <a:latin typeface="Times New Roman" panose="02020603050405020304" pitchFamily="18" charset="0"/>
                <a:hlinkClick r:id="rId12"/>
              </a:rPr>
              <a:t>https://dl.acm.org/doi/10.1145/3292500.3330755</a:t>
            </a:r>
            <a:endParaRPr lang="en-US" sz="1200" dirty="0">
              <a:effectLst/>
            </a:endParaRPr>
          </a:p>
          <a:p>
            <a:pPr indent="-457200" rtl="0">
              <a:spcBef>
                <a:spcPts val="1200"/>
              </a:spcBef>
              <a:spcAft>
                <a:spcPts val="1200"/>
              </a:spcAft>
            </a:pPr>
            <a:r>
              <a:rPr lang="en-US" sz="1200" b="0" i="0" u="none" strike="noStrike" dirty="0" err="1">
                <a:solidFill>
                  <a:srgbClr val="000000"/>
                </a:solidFill>
                <a:effectLst/>
                <a:latin typeface="Times New Roman" panose="02020603050405020304" pitchFamily="18" charset="0"/>
              </a:rPr>
              <a:t>NOWData</a:t>
            </a:r>
            <a:r>
              <a:rPr lang="en-US" sz="1200" b="0" i="0" u="none" strike="noStrike" dirty="0">
                <a:solidFill>
                  <a:srgbClr val="000000"/>
                </a:solidFill>
                <a:effectLst/>
                <a:latin typeface="Times New Roman" panose="02020603050405020304" pitchFamily="18" charset="0"/>
              </a:rPr>
              <a:t> NOAA Online Weather Data. National Weather Service. </a:t>
            </a:r>
            <a:r>
              <a:rPr lang="en-US" sz="1200" b="0" i="0" u="sng" strike="noStrike" dirty="0">
                <a:solidFill>
                  <a:srgbClr val="1155CC"/>
                </a:solidFill>
                <a:effectLst/>
                <a:latin typeface="Times New Roman" panose="02020603050405020304" pitchFamily="18" charset="0"/>
                <a:hlinkClick r:id="rId13"/>
              </a:rPr>
              <a:t>https://www.weather.gov/wrh/Climate?wfo=okx</a:t>
            </a:r>
            <a:endParaRPr lang="en-US" sz="1200" dirty="0">
              <a:effectLst/>
            </a:endParaRPr>
          </a:p>
          <a:p>
            <a:pPr indent="-457200" rtl="0">
              <a:spcBef>
                <a:spcPts val="1200"/>
              </a:spcBef>
              <a:spcAft>
                <a:spcPts val="1200"/>
              </a:spcAft>
            </a:pPr>
            <a:r>
              <a:rPr lang="en-US" sz="1200" b="0" i="0" u="none" strike="noStrike" dirty="0">
                <a:solidFill>
                  <a:srgbClr val="000000"/>
                </a:solidFill>
                <a:effectLst/>
                <a:latin typeface="Times New Roman" panose="02020603050405020304" pitchFamily="18" charset="0"/>
              </a:rPr>
              <a:t>Relational Dataset Repository. [airline][U.S. Department of Transportation (DOT), Bureau of Transportation Statistics (BTS)]. </a:t>
            </a:r>
            <a:r>
              <a:rPr lang="en-US" sz="1200" b="0" i="0" u="sng" strike="noStrike" dirty="0">
                <a:solidFill>
                  <a:srgbClr val="1155CC"/>
                </a:solidFill>
                <a:effectLst/>
                <a:latin typeface="Times New Roman" panose="02020603050405020304" pitchFamily="18" charset="0"/>
                <a:hlinkClick r:id="rId14"/>
              </a:rPr>
              <a:t>https://www.kaggle.com/datasets/sobhanmoosavi/us-weather-event</a:t>
            </a:r>
            <a:endParaRPr lang="en-US" sz="1200" dirty="0">
              <a:effectLst/>
            </a:endParaRPr>
          </a:p>
          <a:p>
            <a:endParaRPr lang="en-US" dirty="0"/>
          </a:p>
        </p:txBody>
      </p:sp>
    </p:spTree>
    <p:extLst>
      <p:ext uri="{BB962C8B-B14F-4D97-AF65-F5344CB8AC3E}">
        <p14:creationId xmlns:p14="http://schemas.microsoft.com/office/powerpoint/2010/main" val="85602218"/>
      </p:ext>
    </p:extLst>
  </p:cSld>
  <p:clrMapOvr>
    <a:masterClrMapping/>
  </p:clrMapOvr>
  <p:transition spd="slow" advTm="620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4|11.9|11.5"/>
</p:tagLst>
</file>

<file path=ppt/theme/theme1.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296086AF-EAAA-4846-8F82-DA17C9897069}" vid="{003F2143-4410-41D4-BFF0-D1F78A7045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2f17e64-cce4-4f4a-9314-44c54954fc7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43A4B49E4D6FF42A5CE678E963D9E71" ma:contentTypeVersion="9" ma:contentTypeDescription="Create a new document." ma:contentTypeScope="" ma:versionID="bec7175cf375d0f615c860bc0ab78adc">
  <xsd:schema xmlns:xsd="http://www.w3.org/2001/XMLSchema" xmlns:xs="http://www.w3.org/2001/XMLSchema" xmlns:p="http://schemas.microsoft.com/office/2006/metadata/properties" xmlns:ns3="72f17e64-cce4-4f4a-9314-44c54954fc7c" xmlns:ns4="20266950-c257-4a25-885f-1e18ca5938d2" targetNamespace="http://schemas.microsoft.com/office/2006/metadata/properties" ma:root="true" ma:fieldsID="a870ef63d9336ea98940c59b9e603614" ns3:_="" ns4:_="">
    <xsd:import namespace="72f17e64-cce4-4f4a-9314-44c54954fc7c"/>
    <xsd:import namespace="20266950-c257-4a25-885f-1e18ca5938d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f17e64-cce4-4f4a-9314-44c54954fc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0266950-c257-4a25-885f-1e18ca5938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70238E-DBC8-410E-B2B6-972C70AF2385}">
  <ds:schemaRefs>
    <ds:schemaRef ds:uri="http://schemas.microsoft.com/sharepoint/v3/contenttype/forms"/>
  </ds:schemaRefs>
</ds:datastoreItem>
</file>

<file path=customXml/itemProps2.xml><?xml version="1.0" encoding="utf-8"?>
<ds:datastoreItem xmlns:ds="http://schemas.openxmlformats.org/officeDocument/2006/customXml" ds:itemID="{8563A91F-B42D-4A8C-A531-939875CEC922}">
  <ds:schemaRefs>
    <ds:schemaRef ds:uri="http://www.w3.org/XML/1998/namespace"/>
    <ds:schemaRef ds:uri="20266950-c257-4a25-885f-1e18ca5938d2"/>
    <ds:schemaRef ds:uri="http://schemas.openxmlformats.org/package/2006/metadata/core-properties"/>
    <ds:schemaRef ds:uri="http://purl.org/dc/terms/"/>
    <ds:schemaRef ds:uri="72f17e64-cce4-4f4a-9314-44c54954fc7c"/>
    <ds:schemaRef ds:uri="http://purl.org/dc/elements/1.1/"/>
    <ds:schemaRef ds:uri="http://schemas.microsoft.com/office/infopath/2007/PartnerControls"/>
    <ds:schemaRef ds:uri="http://schemas.microsoft.com/office/2006/documentManagement/typ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1439AC5-8284-4EF9-862D-8475C1BD9D5C}">
  <ds:schemaRefs>
    <ds:schemaRef ds:uri="20266950-c257-4a25-885f-1e18ca5938d2"/>
    <ds:schemaRef ds:uri="72f17e64-cce4-4f4a-9314-44c54954fc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Orange burst</Template>
  <TotalTime>425</TotalTime>
  <Words>1278</Words>
  <Application>Microsoft Office PowerPoint</Application>
  <PresentationFormat>Widescreen</PresentationFormat>
  <Paragraphs>42</Paragraphs>
  <Slides>9</Slides>
  <Notes>9</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Calibri</vt:lpstr>
      <vt:lpstr>Californian FB</vt:lpstr>
      <vt:lpstr>Euphemia</vt:lpstr>
      <vt:lpstr>Franklin Gothic Book</vt:lpstr>
      <vt:lpstr>Open Sans</vt:lpstr>
      <vt:lpstr>Source Sans Pro</vt:lpstr>
      <vt:lpstr>Times New Roman</vt:lpstr>
      <vt:lpstr>Office Theme</vt:lpstr>
      <vt:lpstr>Flight Research  &amp;  Analytics Group</vt:lpstr>
      <vt:lpstr>Customer satisfaction is at an all-time low - rates of complaints sent to the Department of Transportation are on the rise</vt:lpstr>
      <vt:lpstr>Most flight cancellations are due to weather conditions</vt:lpstr>
      <vt:lpstr>Develop an algorithm that predicts the likelihood of flight cancellations for JFK airport, using known weather conditions for those flights.</vt:lpstr>
      <vt:lpstr>Using AWS Automatic Tools vs Manual Coding</vt:lpstr>
      <vt:lpstr>Use this model as a foundation for a tool that will help predict flight cancellations due to weather for customers and airlines in the short term</vt:lpstr>
      <vt:lpstr>Gather live data - forecasted weather data to produce actionable outputs to help airlines plan in advance and make accurate decisions faster. </vt:lpstr>
      <vt:lpstr>Utilizing prediction results to lower fares for certain flights and inform customers at time of booking to reduce dissatisfaction from fares, reservation and cancellation issues.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Research &amp; Analytics Group</dc:title>
  <dc:creator>Mohammad Mahmoudighaznavi</dc:creator>
  <cp:lastModifiedBy>Azucena Faus</cp:lastModifiedBy>
  <cp:revision>7</cp:revision>
  <dcterms:created xsi:type="dcterms:W3CDTF">2023-04-09T06:05:21Z</dcterms:created>
  <dcterms:modified xsi:type="dcterms:W3CDTF">2023-04-14T01:19:09Z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0x010100743A4B49E4D6FF42A5CE678E963D9E71</vt:lpwstr>
  </property>
</Properties>
</file>